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mov" ContentType="video/unknown"/>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6"/>
  </p:notesMasterIdLst>
  <p:sldIdLst>
    <p:sldId id="319" r:id="rId2"/>
    <p:sldId id="320" r:id="rId3"/>
    <p:sldId id="341" r:id="rId4"/>
    <p:sldId id="342" r:id="rId5"/>
    <p:sldId id="367" r:id="rId6"/>
    <p:sldId id="368" r:id="rId7"/>
    <p:sldId id="369" r:id="rId8"/>
    <p:sldId id="370" r:id="rId9"/>
    <p:sldId id="371" r:id="rId10"/>
    <p:sldId id="372" r:id="rId11"/>
    <p:sldId id="373" r:id="rId12"/>
    <p:sldId id="374" r:id="rId13"/>
    <p:sldId id="375" r:id="rId14"/>
    <p:sldId id="376" r:id="rId15"/>
    <p:sldId id="377" r:id="rId16"/>
    <p:sldId id="343" r:id="rId17"/>
    <p:sldId id="361" r:id="rId18"/>
    <p:sldId id="257" r:id="rId19"/>
    <p:sldId id="339" r:id="rId20"/>
    <p:sldId id="345" r:id="rId21"/>
    <p:sldId id="393" r:id="rId22"/>
    <p:sldId id="394" r:id="rId23"/>
    <p:sldId id="315" r:id="rId24"/>
    <p:sldId id="346" r:id="rId25"/>
    <p:sldId id="362" r:id="rId26"/>
    <p:sldId id="321" r:id="rId27"/>
    <p:sldId id="349" r:id="rId28"/>
    <p:sldId id="358" r:id="rId29"/>
    <p:sldId id="363" r:id="rId30"/>
    <p:sldId id="359" r:id="rId31"/>
    <p:sldId id="391" r:id="rId32"/>
    <p:sldId id="350" r:id="rId33"/>
    <p:sldId id="360" r:id="rId34"/>
    <p:sldId id="378" r:id="rId35"/>
    <p:sldId id="365" r:id="rId36"/>
    <p:sldId id="379" r:id="rId37"/>
    <p:sldId id="380" r:id="rId38"/>
    <p:sldId id="355" r:id="rId39"/>
    <p:sldId id="381" r:id="rId40"/>
    <p:sldId id="295" r:id="rId41"/>
    <p:sldId id="382" r:id="rId42"/>
    <p:sldId id="383" r:id="rId43"/>
    <p:sldId id="299" r:id="rId44"/>
    <p:sldId id="384" r:id="rId45"/>
    <p:sldId id="303" r:id="rId46"/>
    <p:sldId id="304" r:id="rId47"/>
    <p:sldId id="306" r:id="rId48"/>
    <p:sldId id="308" r:id="rId49"/>
    <p:sldId id="387" r:id="rId50"/>
    <p:sldId id="388" r:id="rId51"/>
    <p:sldId id="385" r:id="rId52"/>
    <p:sldId id="351" r:id="rId53"/>
    <p:sldId id="354" r:id="rId54"/>
    <p:sldId id="390" r:id="rId55"/>
    <p:sldId id="389" r:id="rId56"/>
    <p:sldId id="334" r:id="rId57"/>
    <p:sldId id="392" r:id="rId58"/>
    <p:sldId id="335" r:id="rId59"/>
    <p:sldId id="353" r:id="rId60"/>
    <p:sldId id="396" r:id="rId61"/>
    <p:sldId id="366" r:id="rId62"/>
    <p:sldId id="352" r:id="rId63"/>
    <p:sldId id="338" r:id="rId64"/>
    <p:sldId id="395" r:id="rId6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CFCF"/>
    <a:srgbClr val="5FD633"/>
    <a:srgbClr val="CD7F29"/>
    <a:srgbClr val="D340E8"/>
    <a:srgbClr val="9E9E9E"/>
    <a:srgbClr val="BDBDBD"/>
    <a:srgbClr val="9E483B"/>
    <a:srgbClr val="513B3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5" d="100"/>
          <a:sy n="125" d="100"/>
        </p:scale>
        <p:origin x="-824" y="-5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notesMaster" Target="notesMasters/notes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8499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849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8499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499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8499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468A3D6C-12EC-C64C-BE9B-7C8A2CCE3A3D}" type="slidenum">
              <a:rPr lang="en-US"/>
              <a:pPr>
                <a:defRPr/>
              </a:pPr>
              <a:t>‹#›</a:t>
            </a:fld>
            <a:endParaRPr lang="en-US"/>
          </a:p>
        </p:txBody>
      </p:sp>
    </p:spTree>
    <p:extLst>
      <p:ext uri="{BB962C8B-B14F-4D97-AF65-F5344CB8AC3E}">
        <p14:creationId xmlns:p14="http://schemas.microsoft.com/office/powerpoint/2010/main" val="3898251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CA96F10-B85D-1549-B50C-C6D13BEFE38D}" type="slidenum">
              <a:rPr lang="en-US"/>
              <a:pPr>
                <a:defRPr/>
              </a:pPr>
              <a:t>2</a:t>
            </a:fld>
            <a:endParaRPr lang="en-US" dirty="0"/>
          </a:p>
        </p:txBody>
      </p:sp>
      <p:sp>
        <p:nvSpPr>
          <p:cNvPr id="8601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8601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AU" b="1" dirty="0" smtClean="0">
                <a:cs typeface="+mn-cs"/>
              </a:rPr>
              <a:t>Most of the time, the Moon’s shadow hangs invisibly in space. As the Moon orbits the Earth the shadow oscillates back and forth. When the Sun, Moon and Earth line up, the shadow sweeps across the Earth’s surface and a total eclipse of the Sun is seen by anyone in its path. </a:t>
            </a:r>
          </a:p>
          <a:p>
            <a:pPr eaLnBrk="1" hangingPunct="1">
              <a:defRPr/>
            </a:pPr>
            <a:endParaRPr lang="en-AU" b="1" dirty="0"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Just the right size amd shape…</a:t>
            </a:r>
          </a:p>
        </p:txBody>
      </p:sp>
      <p:sp>
        <p:nvSpPr>
          <p:cNvPr id="4" name="Slide Number Placeholder 3"/>
          <p:cNvSpPr>
            <a:spLocks noGrp="1"/>
          </p:cNvSpPr>
          <p:nvPr>
            <p:ph type="sldNum" sz="quarter" idx="5"/>
          </p:nvPr>
        </p:nvSpPr>
        <p:spPr/>
        <p:txBody>
          <a:bodyPr/>
          <a:lstStyle/>
          <a:p>
            <a:pPr>
              <a:defRPr/>
            </a:pPr>
            <a:fld id="{68736DA8-88A1-774B-86A9-09F5627AAB3B}" type="slidenum">
              <a:rPr lang="en-US"/>
              <a:pPr>
                <a:defRPr/>
              </a:pPr>
              <a:t>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Just the right size amd shape…</a:t>
            </a:r>
          </a:p>
        </p:txBody>
      </p:sp>
      <p:sp>
        <p:nvSpPr>
          <p:cNvPr id="4" name="Slide Number Placeholder 3"/>
          <p:cNvSpPr>
            <a:spLocks noGrp="1"/>
          </p:cNvSpPr>
          <p:nvPr>
            <p:ph type="sldNum" sz="quarter" idx="5"/>
          </p:nvPr>
        </p:nvSpPr>
        <p:spPr/>
        <p:txBody>
          <a:bodyPr/>
          <a:lstStyle/>
          <a:p>
            <a:pPr>
              <a:defRPr/>
            </a:pPr>
            <a:fld id="{0A9C3877-8003-544A-B679-33350B63D21A}" type="slidenum">
              <a:rPr lang="en-US"/>
              <a:pPr>
                <a:defRPr/>
              </a:pPr>
              <a:t>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Just the right size amd shape…</a:t>
            </a:r>
          </a:p>
        </p:txBody>
      </p:sp>
      <p:sp>
        <p:nvSpPr>
          <p:cNvPr id="4" name="Slide Number Placeholder 3"/>
          <p:cNvSpPr>
            <a:spLocks noGrp="1"/>
          </p:cNvSpPr>
          <p:nvPr>
            <p:ph type="sldNum" sz="quarter" idx="5"/>
          </p:nvPr>
        </p:nvSpPr>
        <p:spPr/>
        <p:txBody>
          <a:bodyPr/>
          <a:lstStyle/>
          <a:p>
            <a:pPr>
              <a:defRPr/>
            </a:pPr>
            <a:fld id="{91665055-D10C-7848-8309-B1E80825A38A}" type="slidenum">
              <a:rPr lang="en-US"/>
              <a:pPr>
                <a:defRPr/>
              </a:pPr>
              <a:t>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Just the right size amd shape…</a:t>
            </a:r>
          </a:p>
        </p:txBody>
      </p:sp>
      <p:sp>
        <p:nvSpPr>
          <p:cNvPr id="4" name="Slide Number Placeholder 3"/>
          <p:cNvSpPr>
            <a:spLocks noGrp="1"/>
          </p:cNvSpPr>
          <p:nvPr>
            <p:ph type="sldNum" sz="quarter" idx="5"/>
          </p:nvPr>
        </p:nvSpPr>
        <p:spPr/>
        <p:txBody>
          <a:bodyPr/>
          <a:lstStyle/>
          <a:p>
            <a:pPr>
              <a:defRPr/>
            </a:pPr>
            <a:fld id="{254E66F8-50A0-4844-8DF5-B2E2360BFD1F}" type="slidenum">
              <a:rPr lang="en-US"/>
              <a:pPr>
                <a:defRPr/>
              </a:pPr>
              <a:t>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Just the right size amd shape…</a:t>
            </a:r>
          </a:p>
        </p:txBody>
      </p:sp>
      <p:sp>
        <p:nvSpPr>
          <p:cNvPr id="4" name="Slide Number Placeholder 3"/>
          <p:cNvSpPr>
            <a:spLocks noGrp="1"/>
          </p:cNvSpPr>
          <p:nvPr>
            <p:ph type="sldNum" sz="quarter" idx="5"/>
          </p:nvPr>
        </p:nvSpPr>
        <p:spPr/>
        <p:txBody>
          <a:bodyPr/>
          <a:lstStyle/>
          <a:p>
            <a:pPr>
              <a:defRPr/>
            </a:pPr>
            <a:fld id="{37F20109-AB72-AB44-930F-B88150DEEAA0}" type="slidenum">
              <a:rPr lang="en-US"/>
              <a:pPr>
                <a:defRPr/>
              </a:pPr>
              <a:t>10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Just the right size amd shape…</a:t>
            </a:r>
          </a:p>
        </p:txBody>
      </p:sp>
      <p:sp>
        <p:nvSpPr>
          <p:cNvPr id="4" name="Slide Number Placeholder 3"/>
          <p:cNvSpPr>
            <a:spLocks noGrp="1"/>
          </p:cNvSpPr>
          <p:nvPr>
            <p:ph type="sldNum" sz="quarter" idx="5"/>
          </p:nvPr>
        </p:nvSpPr>
        <p:spPr/>
        <p:txBody>
          <a:bodyPr/>
          <a:lstStyle/>
          <a:p>
            <a:pPr>
              <a:defRPr/>
            </a:pPr>
            <a:fld id="{E4237D0F-B73D-2849-B62C-5E2A1CD4449C}" type="slidenum">
              <a:rPr lang="en-US"/>
              <a:pPr>
                <a:defRPr/>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Just the right size amd shape…</a:t>
            </a:r>
          </a:p>
        </p:txBody>
      </p:sp>
      <p:sp>
        <p:nvSpPr>
          <p:cNvPr id="4" name="Slide Number Placeholder 3"/>
          <p:cNvSpPr>
            <a:spLocks noGrp="1"/>
          </p:cNvSpPr>
          <p:nvPr>
            <p:ph type="sldNum" sz="quarter" idx="5"/>
          </p:nvPr>
        </p:nvSpPr>
        <p:spPr/>
        <p:txBody>
          <a:bodyPr/>
          <a:lstStyle/>
          <a:p>
            <a:pPr>
              <a:defRPr/>
            </a:pPr>
            <a:fld id="{BCA3C652-CBE0-574F-905E-DAE61DE8EFD8}" type="slidenum">
              <a:rPr lang="en-US"/>
              <a:pPr>
                <a:defRPr/>
              </a:pPr>
              <a:t>12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Helvetica" charset="0"/>
                <a:ea typeface="ＭＳ Ｐゴシック" charset="0"/>
                <a:cs typeface="ＭＳ Ｐゴシック" charset="0"/>
              </a:defRPr>
            </a:lvl1pPr>
            <a:lvl2pPr marL="742950" indent="-285750">
              <a:defRPr sz="2400">
                <a:solidFill>
                  <a:schemeClr val="tx1"/>
                </a:solidFill>
                <a:latin typeface="Helvetica" charset="0"/>
                <a:ea typeface="ＭＳ Ｐゴシック" charset="0"/>
              </a:defRPr>
            </a:lvl2pPr>
            <a:lvl3pPr marL="1143000" indent="-228600">
              <a:defRPr sz="2400">
                <a:solidFill>
                  <a:schemeClr val="tx1"/>
                </a:solidFill>
                <a:latin typeface="Helvetica" charset="0"/>
                <a:ea typeface="ＭＳ Ｐゴシック" charset="0"/>
              </a:defRPr>
            </a:lvl3pPr>
            <a:lvl4pPr marL="1600200" indent="-228600">
              <a:defRPr sz="2400">
                <a:solidFill>
                  <a:schemeClr val="tx1"/>
                </a:solidFill>
                <a:latin typeface="Helvetica" charset="0"/>
                <a:ea typeface="ＭＳ Ｐゴシック" charset="0"/>
              </a:defRPr>
            </a:lvl4pPr>
            <a:lvl5pPr marL="2057400" indent="-228600">
              <a:defRPr sz="2400">
                <a:solidFill>
                  <a:schemeClr val="tx1"/>
                </a:solidFill>
                <a:latin typeface="Helvetica" charset="0"/>
                <a:ea typeface="ＭＳ Ｐゴシック" charset="0"/>
              </a:defRPr>
            </a:lvl5pPr>
            <a:lvl6pPr marL="2514600" indent="-228600" eaLnBrk="0" fontAlgn="base" hangingPunct="0">
              <a:spcBef>
                <a:spcPct val="0"/>
              </a:spcBef>
              <a:spcAft>
                <a:spcPct val="0"/>
              </a:spcAft>
              <a:defRPr sz="2400">
                <a:solidFill>
                  <a:schemeClr val="tx1"/>
                </a:solidFill>
                <a:latin typeface="Helvetica" charset="0"/>
                <a:ea typeface="ＭＳ Ｐゴシック" charset="0"/>
              </a:defRPr>
            </a:lvl6pPr>
            <a:lvl7pPr marL="2971800" indent="-228600" eaLnBrk="0" fontAlgn="base" hangingPunct="0">
              <a:spcBef>
                <a:spcPct val="0"/>
              </a:spcBef>
              <a:spcAft>
                <a:spcPct val="0"/>
              </a:spcAft>
              <a:defRPr sz="2400">
                <a:solidFill>
                  <a:schemeClr val="tx1"/>
                </a:solidFill>
                <a:latin typeface="Helvetica" charset="0"/>
                <a:ea typeface="ＭＳ Ｐゴシック" charset="0"/>
              </a:defRPr>
            </a:lvl7pPr>
            <a:lvl8pPr marL="3429000" indent="-228600" eaLnBrk="0" fontAlgn="base" hangingPunct="0">
              <a:spcBef>
                <a:spcPct val="0"/>
              </a:spcBef>
              <a:spcAft>
                <a:spcPct val="0"/>
              </a:spcAft>
              <a:defRPr sz="2400">
                <a:solidFill>
                  <a:schemeClr val="tx1"/>
                </a:solidFill>
                <a:latin typeface="Helvetica" charset="0"/>
                <a:ea typeface="ＭＳ Ｐゴシック" charset="0"/>
              </a:defRPr>
            </a:lvl8pPr>
            <a:lvl9pPr marL="3886200" indent="-228600" eaLnBrk="0" fontAlgn="base" hangingPunct="0">
              <a:spcBef>
                <a:spcPct val="0"/>
              </a:spcBef>
              <a:spcAft>
                <a:spcPct val="0"/>
              </a:spcAft>
              <a:defRPr sz="2400">
                <a:solidFill>
                  <a:schemeClr val="tx1"/>
                </a:solidFill>
                <a:latin typeface="Helvetica" charset="0"/>
                <a:ea typeface="ＭＳ Ｐゴシック" charset="0"/>
              </a:defRPr>
            </a:lvl9pPr>
          </a:lstStyle>
          <a:p>
            <a:pPr>
              <a:defRPr/>
            </a:pPr>
            <a:fld id="{EA8390CF-002B-914F-94A4-0154DE5F6885}" type="slidenum">
              <a:rPr lang="en-US" sz="1200">
                <a:latin typeface="Times" charset="0"/>
              </a:rPr>
              <a:pPr>
                <a:defRPr/>
              </a:pPr>
              <a:t>15</a:t>
            </a:fld>
            <a:endParaRPr lang="en-US" sz="1200" dirty="0">
              <a:latin typeface="Times" charset="0"/>
            </a:endParaRPr>
          </a:p>
        </p:txBody>
      </p:sp>
      <p:sp>
        <p:nvSpPr>
          <p:cNvPr id="23554" name="Rectangle 1026"/>
          <p:cNvSpPr>
            <a:spLocks noGrp="1" noRot="1" noChangeAspect="1" noChangeArrowheads="1"/>
          </p:cNvSpPr>
          <p:nvPr>
            <p:ph type="sldImg"/>
          </p:nvPr>
        </p:nvSpPr>
        <p:spPr>
          <a:solidFill>
            <a:srgbClr val="FFFFFF"/>
          </a:solidFill>
          <a:ln/>
        </p:spPr>
      </p:sp>
      <p:sp>
        <p:nvSpPr>
          <p:cNvPr id="23555" name="Rectangle 1027"/>
          <p:cNvSpPr>
            <a:spLocks noGrp="1" noChangeArrowheads="1"/>
          </p:cNvSpPr>
          <p:nvPr>
            <p:ph type="body" idx="1"/>
          </p:nvPr>
        </p:nvSpPr>
        <p:spPr>
          <a:solidFill>
            <a:srgbClr val="FFFFFF"/>
          </a:solidFill>
          <a:ln>
            <a:solidFill>
              <a:srgbClr val="000000"/>
            </a:solidFill>
          </a:ln>
        </p:spPr>
        <p:txBody>
          <a:bodyPr/>
          <a:lstStyle/>
          <a:p>
            <a:pPr eaLnBrk="1" hangingPunct="1">
              <a:defRPr/>
            </a:pPr>
            <a:r>
              <a:rPr lang="en-AU" b="1" dirty="0"/>
              <a:t>Most of the time, the Moon’s shadow hangs invisibly in space. As the Moon orbits the Earth the shadow oscillates back and forth. When the Sun, Moon and Earth line up, the shadow sweeps across the Earth’s surface and a total eclipse of the Sun is seen by anyone in its path. </a:t>
            </a:r>
          </a:p>
          <a:p>
            <a:pPr eaLnBrk="1" hangingPunct="1">
              <a:defRPr/>
            </a:pPr>
            <a:endParaRPr lang="en-AU" b="1"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57CE47-512A-BF49-82BA-8E9AC7CCD225}" type="slidenum">
              <a:rPr lang="en-US"/>
              <a:pPr>
                <a:defRPr/>
              </a:pPr>
              <a:t>‹#›</a:t>
            </a:fld>
            <a:endParaRPr lang="en-US"/>
          </a:p>
        </p:txBody>
      </p:sp>
    </p:spTree>
    <p:extLst>
      <p:ext uri="{BB962C8B-B14F-4D97-AF65-F5344CB8AC3E}">
        <p14:creationId xmlns:p14="http://schemas.microsoft.com/office/powerpoint/2010/main" val="2565386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0423E41-F7EA-AC47-ACBB-69CCBD68A4AC}" type="slidenum">
              <a:rPr lang="en-US"/>
              <a:pPr>
                <a:defRPr/>
              </a:pPr>
              <a:t>‹#›</a:t>
            </a:fld>
            <a:endParaRPr lang="en-US"/>
          </a:p>
        </p:txBody>
      </p:sp>
    </p:spTree>
    <p:extLst>
      <p:ext uri="{BB962C8B-B14F-4D97-AF65-F5344CB8AC3E}">
        <p14:creationId xmlns:p14="http://schemas.microsoft.com/office/powerpoint/2010/main" val="2839221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EEF685-5B81-664C-9BF5-8EE1CEECB144}" type="slidenum">
              <a:rPr lang="en-US"/>
              <a:pPr>
                <a:defRPr/>
              </a:pPr>
              <a:t>‹#›</a:t>
            </a:fld>
            <a:endParaRPr lang="en-US"/>
          </a:p>
        </p:txBody>
      </p:sp>
    </p:spTree>
    <p:extLst>
      <p:ext uri="{BB962C8B-B14F-4D97-AF65-F5344CB8AC3E}">
        <p14:creationId xmlns:p14="http://schemas.microsoft.com/office/powerpoint/2010/main" val="1798494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AD7D30-8262-164C-9776-5434BA687BFB}" type="slidenum">
              <a:rPr lang="en-US"/>
              <a:pPr>
                <a:defRPr/>
              </a:pPr>
              <a:t>‹#›</a:t>
            </a:fld>
            <a:endParaRPr lang="en-US"/>
          </a:p>
        </p:txBody>
      </p:sp>
    </p:spTree>
    <p:extLst>
      <p:ext uri="{BB962C8B-B14F-4D97-AF65-F5344CB8AC3E}">
        <p14:creationId xmlns:p14="http://schemas.microsoft.com/office/powerpoint/2010/main" val="3063734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E0ED34E-3C45-7942-9244-A03989771BE3}" type="slidenum">
              <a:rPr lang="en-US"/>
              <a:pPr>
                <a:defRPr/>
              </a:pPr>
              <a:t>‹#›</a:t>
            </a:fld>
            <a:endParaRPr lang="en-US"/>
          </a:p>
        </p:txBody>
      </p:sp>
    </p:spTree>
    <p:extLst>
      <p:ext uri="{BB962C8B-B14F-4D97-AF65-F5344CB8AC3E}">
        <p14:creationId xmlns:p14="http://schemas.microsoft.com/office/powerpoint/2010/main" val="3063835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04F9EC9-D4B1-B64C-987C-5150ACA34075}" type="slidenum">
              <a:rPr lang="en-US"/>
              <a:pPr>
                <a:defRPr/>
              </a:pPr>
              <a:t>‹#›</a:t>
            </a:fld>
            <a:endParaRPr lang="en-US"/>
          </a:p>
        </p:txBody>
      </p:sp>
    </p:spTree>
    <p:extLst>
      <p:ext uri="{BB962C8B-B14F-4D97-AF65-F5344CB8AC3E}">
        <p14:creationId xmlns:p14="http://schemas.microsoft.com/office/powerpoint/2010/main" val="685170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2434AEA-1A4B-F846-A23C-F9145BB43C95}" type="slidenum">
              <a:rPr lang="en-US"/>
              <a:pPr>
                <a:defRPr/>
              </a:pPr>
              <a:t>‹#›</a:t>
            </a:fld>
            <a:endParaRPr lang="en-US"/>
          </a:p>
        </p:txBody>
      </p:sp>
    </p:spTree>
    <p:extLst>
      <p:ext uri="{BB962C8B-B14F-4D97-AF65-F5344CB8AC3E}">
        <p14:creationId xmlns:p14="http://schemas.microsoft.com/office/powerpoint/2010/main" val="94191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8A0DB20-A37B-A245-9ED9-A654881AF05A}" type="slidenum">
              <a:rPr lang="en-US"/>
              <a:pPr>
                <a:defRPr/>
              </a:pPr>
              <a:t>‹#›</a:t>
            </a:fld>
            <a:endParaRPr lang="en-US"/>
          </a:p>
        </p:txBody>
      </p:sp>
    </p:spTree>
    <p:extLst>
      <p:ext uri="{BB962C8B-B14F-4D97-AF65-F5344CB8AC3E}">
        <p14:creationId xmlns:p14="http://schemas.microsoft.com/office/powerpoint/2010/main" val="137490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A76AA3-CE1E-B245-BAA5-225B0C78D86E}" type="slidenum">
              <a:rPr lang="en-US"/>
              <a:pPr>
                <a:defRPr/>
              </a:pPr>
              <a:t>‹#›</a:t>
            </a:fld>
            <a:endParaRPr lang="en-US"/>
          </a:p>
        </p:txBody>
      </p:sp>
    </p:spTree>
    <p:extLst>
      <p:ext uri="{BB962C8B-B14F-4D97-AF65-F5344CB8AC3E}">
        <p14:creationId xmlns:p14="http://schemas.microsoft.com/office/powerpoint/2010/main" val="2999170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B75E82-3950-9840-9FE7-429CF135B7B9}" type="slidenum">
              <a:rPr lang="en-US"/>
              <a:pPr>
                <a:defRPr/>
              </a:pPr>
              <a:t>‹#›</a:t>
            </a:fld>
            <a:endParaRPr lang="en-US"/>
          </a:p>
        </p:txBody>
      </p:sp>
    </p:spTree>
    <p:extLst>
      <p:ext uri="{BB962C8B-B14F-4D97-AF65-F5344CB8AC3E}">
        <p14:creationId xmlns:p14="http://schemas.microsoft.com/office/powerpoint/2010/main" val="477708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BC70C6-A5D0-2D4C-9286-4E56DFB3C125}" type="slidenum">
              <a:rPr lang="en-US"/>
              <a:pPr>
                <a:defRPr/>
              </a:pPr>
              <a:t>‹#›</a:t>
            </a:fld>
            <a:endParaRPr lang="en-US"/>
          </a:p>
        </p:txBody>
      </p:sp>
    </p:spTree>
    <p:extLst>
      <p:ext uri="{BB962C8B-B14F-4D97-AF65-F5344CB8AC3E}">
        <p14:creationId xmlns:p14="http://schemas.microsoft.com/office/powerpoint/2010/main" val="3204404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3803501-B426-5545-A7D1-424D58026E16}" type="slidenum">
              <a:rPr lang="en-US"/>
              <a:pPr>
                <a:defRPr/>
              </a:pPr>
              <a:t>‹#›</a:t>
            </a:fld>
            <a:endParaRPr lang="en-US"/>
          </a:p>
        </p:txBody>
      </p:sp>
    </p:spTree>
    <p:extLst>
      <p:ext uri="{BB962C8B-B14F-4D97-AF65-F5344CB8AC3E}">
        <p14:creationId xmlns:p14="http://schemas.microsoft.com/office/powerpoint/2010/main" val="6076970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19836CEE-9521-5B43-985F-472BE666944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19.png"/><Relationship Id="rId1" Type="http://schemas.microsoft.com/office/2007/relationships/media" Target="../media/media1.mov"/><Relationship Id="rId2" Type="http://schemas.openxmlformats.org/officeDocument/2006/relationships/video" Target="../media/media1.mov"/></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21.png"/><Relationship Id="rId1" Type="http://schemas.microsoft.com/office/2007/relationships/media" Target="../media/media2.mov"/><Relationship Id="rId2" Type="http://schemas.openxmlformats.org/officeDocument/2006/relationships/video" Target="../media/media2.mov"/></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24.png"/><Relationship Id="rId1" Type="http://schemas.microsoft.com/office/2007/relationships/media" Target="../media/media3.mov"/><Relationship Id="rId2" Type="http://schemas.openxmlformats.org/officeDocument/2006/relationships/video" Target="../media/media3.mo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27.png"/><Relationship Id="rId1" Type="http://schemas.microsoft.com/office/2007/relationships/media" Target="../media/media4.mov"/><Relationship Id="rId2" Type="http://schemas.openxmlformats.org/officeDocument/2006/relationships/video" Target="../media/media4.mo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31.png"/><Relationship Id="rId1" Type="http://schemas.microsoft.com/office/2007/relationships/media" Target="../media/media5.mov"/><Relationship Id="rId2" Type="http://schemas.openxmlformats.org/officeDocument/2006/relationships/video" Target="../media/media5.mo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37.png"/><Relationship Id="rId1" Type="http://schemas.microsoft.com/office/2007/relationships/media" Target="../media/media6.mov"/><Relationship Id="rId2" Type="http://schemas.openxmlformats.org/officeDocument/2006/relationships/video" Target="../media/media6.mov"/></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40.png"/><Relationship Id="rId1" Type="http://schemas.microsoft.com/office/2007/relationships/media" Target="../media/media7.mov"/><Relationship Id="rId2" Type="http://schemas.openxmlformats.org/officeDocument/2006/relationships/video" Target="../media/media7.mov"/></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3.png"/><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png"/><Relationship Id="rId1" Type="http://schemas.openxmlformats.org/officeDocument/2006/relationships/slideLayout" Target="../slideLayouts/slideLayout6.xml"/><Relationship Id="rId2"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8.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1.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2.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 Id="rId3" Type="http://schemas.openxmlformats.org/officeDocument/2006/relationships/image" Target="../media/image6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image" Target="../media/image62.png"/><Relationship Id="rId1" Type="http://schemas.microsoft.com/office/2007/relationships/media" Target="../media/media8.mov"/><Relationship Id="rId2" Type="http://schemas.openxmlformats.org/officeDocument/2006/relationships/video" Target="../media/media8.mov"/></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3.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4.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9975" cy="233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81924" name="Text Box 4"/>
          <p:cNvSpPr txBox="1">
            <a:spLocks noChangeArrowheads="1"/>
          </p:cNvSpPr>
          <p:nvPr/>
        </p:nvSpPr>
        <p:spPr bwMode="auto">
          <a:xfrm>
            <a:off x="0" y="3962400"/>
            <a:ext cx="9144000" cy="230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3600" dirty="0">
                <a:solidFill>
                  <a:srgbClr val="FFFF00"/>
                </a:solidFill>
                <a:cs typeface="+mn-cs"/>
              </a:rPr>
              <a:t>Dr. Glenn Schneider, Ph. D.</a:t>
            </a:r>
          </a:p>
          <a:p>
            <a:pPr algn="ctr">
              <a:defRPr/>
            </a:pPr>
            <a:r>
              <a:rPr lang="en-US" sz="3600" dirty="0">
                <a:solidFill>
                  <a:srgbClr val="FFFF00"/>
                </a:solidFill>
                <a:cs typeface="+mn-cs"/>
              </a:rPr>
              <a:t>Steward Observatory &amp; the Dept. of Astronomy</a:t>
            </a:r>
          </a:p>
          <a:p>
            <a:pPr algn="ctr">
              <a:defRPr/>
            </a:pPr>
            <a:r>
              <a:rPr lang="en-US" sz="3600" dirty="0">
                <a:solidFill>
                  <a:srgbClr val="FFFF00"/>
                </a:solidFill>
                <a:cs typeface="+mn-cs"/>
              </a:rPr>
              <a:t>The University of Arizona</a:t>
            </a:r>
          </a:p>
          <a:p>
            <a:pPr algn="ctr">
              <a:defRPr/>
            </a:pPr>
            <a:r>
              <a:rPr lang="en-US" sz="3600" dirty="0">
                <a:solidFill>
                  <a:srgbClr val="FFFF00"/>
                </a:solidFill>
                <a:cs typeface="+mn-cs"/>
              </a:rPr>
              <a:t>Tucson, Arizona 85721 USA</a:t>
            </a:r>
            <a:endParaRPr lang="en-US" sz="3200" dirty="0">
              <a:cs typeface="+mn-cs"/>
            </a:endParaRPr>
          </a:p>
        </p:txBody>
      </p:sp>
      <p:sp>
        <p:nvSpPr>
          <p:cNvPr id="81925" name="Rectangle 5"/>
          <p:cNvSpPr>
            <a:spLocks noChangeArrowheads="1"/>
          </p:cNvSpPr>
          <p:nvPr/>
        </p:nvSpPr>
        <p:spPr bwMode="auto">
          <a:xfrm>
            <a:off x="457200" y="2514600"/>
            <a:ext cx="8237538"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7200" dirty="0">
                <a:solidFill>
                  <a:srgbClr val="ADFFFF"/>
                </a:solidFill>
                <a:cs typeface="+mn-cs"/>
              </a:rPr>
              <a:t>PASSENGER BRIEF</a:t>
            </a:r>
          </a:p>
        </p:txBody>
      </p:sp>
      <p:sp>
        <p:nvSpPr>
          <p:cNvPr id="15365" name="TextBox 2"/>
          <p:cNvSpPr txBox="1">
            <a:spLocks noChangeArrowheads="1"/>
          </p:cNvSpPr>
          <p:nvPr/>
        </p:nvSpPr>
        <p:spPr bwMode="auto">
          <a:xfrm>
            <a:off x="2601913" y="0"/>
            <a:ext cx="64897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r"/>
            <a:r>
              <a:rPr lang="en-US" sz="4000">
                <a:solidFill>
                  <a:srgbClr val="FF8000"/>
                </a:solidFill>
              </a:rPr>
              <a:t>TQ/AE Boeing 737-800</a:t>
            </a:r>
          </a:p>
          <a:p>
            <a:pPr algn="r"/>
            <a:r>
              <a:rPr lang="en-US" sz="4000">
                <a:solidFill>
                  <a:srgbClr val="FF8000"/>
                </a:solidFill>
              </a:rPr>
              <a:t>Total Solar Eclipse Flight</a:t>
            </a:r>
            <a:br>
              <a:rPr lang="en-US" sz="4000">
                <a:solidFill>
                  <a:srgbClr val="FF8000"/>
                </a:solidFill>
              </a:rPr>
            </a:br>
            <a:r>
              <a:rPr lang="en-US" sz="4000">
                <a:solidFill>
                  <a:srgbClr val="FF8000"/>
                </a:solidFill>
              </a:rPr>
              <a:t>20 Mar 2015 UT</a:t>
            </a:r>
            <a:endParaRPr lang="en-US" sz="400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685800" y="228600"/>
            <a:ext cx="7772400" cy="1143000"/>
          </a:xfrm>
        </p:spPr>
        <p:txBody>
          <a:bodyPr/>
          <a:lstStyle/>
          <a:p>
            <a:pPr eaLnBrk="1" hangingPunct="1">
              <a:defRPr/>
            </a:pPr>
            <a:r>
              <a:rPr lang="en-AU" sz="4000" dirty="0" smtClean="0">
                <a:solidFill>
                  <a:srgbClr val="FF8000"/>
                </a:solidFill>
                <a:latin typeface="Calibri"/>
                <a:cs typeface="Calibri"/>
              </a:rPr>
              <a:t>Mechanics: A Total Solar Eclipse…</a:t>
            </a:r>
            <a:endParaRPr lang="en-AU" sz="4000" dirty="0" smtClean="0">
              <a:latin typeface="Calibri"/>
              <a:cs typeface="Calibri"/>
            </a:endParaRPr>
          </a:p>
        </p:txBody>
      </p:sp>
      <p:sp>
        <p:nvSpPr>
          <p:cNvPr id="83971" name="Rectangle 3"/>
          <p:cNvSpPr>
            <a:spLocks noGrp="1" noChangeArrowheads="1"/>
          </p:cNvSpPr>
          <p:nvPr>
            <p:ph type="body" sz="half" idx="1"/>
          </p:nvPr>
        </p:nvSpPr>
        <p:spPr>
          <a:xfrm>
            <a:off x="304800" y="1295400"/>
            <a:ext cx="8534400" cy="3505200"/>
          </a:xfrm>
        </p:spPr>
        <p:txBody>
          <a:bodyPr/>
          <a:lstStyle/>
          <a:p>
            <a:pPr eaLnBrk="1" hangingPunct="1">
              <a:lnSpc>
                <a:spcPct val="90000"/>
              </a:lnSpc>
              <a:defRPr/>
            </a:pPr>
            <a:r>
              <a:rPr lang="en-AU" dirty="0" smtClean="0">
                <a:solidFill>
                  <a:srgbClr val="FFFF00"/>
                </a:solidFill>
                <a:latin typeface="Calibri"/>
                <a:cs typeface="Calibri"/>
              </a:rPr>
              <a:t>occurs whenever the Moon passes between the Earth and Sun casting its shadow on the Earth.</a:t>
            </a:r>
            <a:br>
              <a:rPr lang="en-AU" dirty="0" smtClean="0">
                <a:solidFill>
                  <a:srgbClr val="FFFF00"/>
                </a:solidFill>
                <a:latin typeface="Calibri"/>
                <a:cs typeface="Calibri"/>
              </a:rPr>
            </a:br>
            <a:endParaRPr lang="en-AU" sz="800" dirty="0" smtClean="0">
              <a:solidFill>
                <a:srgbClr val="FFFF00"/>
              </a:solidFill>
              <a:latin typeface="Calibri"/>
              <a:cs typeface="Calibri"/>
            </a:endParaRPr>
          </a:p>
          <a:p>
            <a:pPr eaLnBrk="1" hangingPunct="1">
              <a:lnSpc>
                <a:spcPct val="90000"/>
              </a:lnSpc>
              <a:defRPr/>
            </a:pPr>
            <a:r>
              <a:rPr lang="en-AU" dirty="0" smtClean="0">
                <a:solidFill>
                  <a:srgbClr val="FFFF00"/>
                </a:solidFill>
                <a:latin typeface="Calibri"/>
                <a:cs typeface="Calibri"/>
              </a:rPr>
              <a:t>is only visible from within the thin track of the shadow. Usually &lt;&lt; 1% of the Earth’s surface</a:t>
            </a:r>
          </a:p>
          <a:p>
            <a:pPr eaLnBrk="1" hangingPunct="1">
              <a:lnSpc>
                <a:spcPct val="90000"/>
              </a:lnSpc>
              <a:buFontTx/>
              <a:buNone/>
              <a:defRPr/>
            </a:pPr>
            <a:endParaRPr lang="en-AU" dirty="0" smtClean="0">
              <a:solidFill>
                <a:srgbClr val="FFFF00"/>
              </a:solidFill>
              <a:latin typeface="Calibri"/>
              <a:cs typeface="Calibri"/>
            </a:endParaRPr>
          </a:p>
          <a:p>
            <a:pPr eaLnBrk="1" hangingPunct="1">
              <a:lnSpc>
                <a:spcPct val="90000"/>
              </a:lnSpc>
              <a:buFontTx/>
              <a:buNone/>
              <a:defRPr/>
            </a:pPr>
            <a:endParaRPr lang="en-AU" dirty="0" smtClean="0">
              <a:solidFill>
                <a:srgbClr val="FFFF00"/>
              </a:solidFill>
              <a:latin typeface="Calibri"/>
              <a:cs typeface="Calibri"/>
            </a:endParaRPr>
          </a:p>
          <a:p>
            <a:pPr eaLnBrk="1" hangingPunct="1">
              <a:lnSpc>
                <a:spcPct val="90000"/>
              </a:lnSpc>
              <a:defRPr/>
            </a:pPr>
            <a:r>
              <a:rPr lang="en-AU" spc="-60" dirty="0" smtClean="0">
                <a:solidFill>
                  <a:srgbClr val="FFFF00"/>
                </a:solidFill>
                <a:latin typeface="Calibri"/>
                <a:cs typeface="Calibri"/>
              </a:rPr>
              <a:t>is visible from somewhere on the Earth every 1-2 years, on average once every 16 months.</a:t>
            </a:r>
            <a:r>
              <a:rPr lang="en-AU" sz="800" spc="-60" dirty="0" smtClean="0">
                <a:solidFill>
                  <a:srgbClr val="FFFF00"/>
                </a:solidFill>
                <a:latin typeface="Calibri"/>
                <a:cs typeface="Calibri"/>
              </a:rPr>
              <a:t/>
            </a:r>
            <a:br>
              <a:rPr lang="en-AU" sz="800" spc="-60" dirty="0" smtClean="0">
                <a:solidFill>
                  <a:srgbClr val="FFFF00"/>
                </a:solidFill>
                <a:latin typeface="Calibri"/>
                <a:cs typeface="Calibri"/>
              </a:rPr>
            </a:br>
            <a:r>
              <a:rPr lang="en-AU" sz="800" dirty="0" smtClean="0">
                <a:solidFill>
                  <a:srgbClr val="FFFF00"/>
                </a:solidFill>
                <a:latin typeface="Calibri"/>
                <a:cs typeface="Calibri"/>
              </a:rPr>
              <a:t> </a:t>
            </a:r>
          </a:p>
          <a:p>
            <a:pPr eaLnBrk="1" hangingPunct="1">
              <a:lnSpc>
                <a:spcPct val="90000"/>
              </a:lnSpc>
              <a:defRPr/>
            </a:pPr>
            <a:r>
              <a:rPr lang="en-AU" spc="-10" dirty="0" smtClean="0">
                <a:solidFill>
                  <a:srgbClr val="FFFF00"/>
                </a:solidFill>
                <a:latin typeface="Calibri"/>
                <a:cs typeface="Calibri"/>
              </a:rPr>
              <a:t>from any one location on Earth the </a:t>
            </a:r>
            <a:r>
              <a:rPr lang="en-AU" i="1" spc="-10" dirty="0" smtClean="0">
                <a:solidFill>
                  <a:srgbClr val="FFFF00"/>
                </a:solidFill>
                <a:latin typeface="Calibri"/>
                <a:cs typeface="Calibri"/>
              </a:rPr>
              <a:t>average</a:t>
            </a:r>
            <a:r>
              <a:rPr lang="en-AU" spc="-10" dirty="0" smtClean="0">
                <a:solidFill>
                  <a:srgbClr val="FFFF00"/>
                </a:solidFill>
                <a:latin typeface="Calibri"/>
                <a:cs typeface="Calibri"/>
              </a:rPr>
              <a:t> time between total eclipses is once every 360 years.</a:t>
            </a:r>
          </a:p>
        </p:txBody>
      </p:sp>
      <p:pic>
        <p:nvPicPr>
          <p:cNvPr id="83972" name="Picture 4"/>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04800" y="3422650"/>
            <a:ext cx="8458200" cy="920750"/>
          </a:xfrm>
          <a:ln w="19050">
            <a:solidFill>
              <a:srgbClr val="F0E104"/>
            </a:solidFill>
            <a:miter lim="800000"/>
            <a:headEnd/>
            <a:tailEnd/>
          </a:ln>
        </p:spPr>
      </p:pic>
    </p:spTree>
  </p:cSld>
  <p:clrMapOvr>
    <a:masterClrMapping/>
  </p:clrMapOvr>
  <p:transition xmlns:p14="http://schemas.microsoft.com/office/powerpoint/2010/main" spd="slow" advTm="14000">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75" y="1498600"/>
            <a:ext cx="3730625"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9075"/>
            <a:ext cx="5280025"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6"/>
          <p:cNvSpPr txBox="1">
            <a:spLocks noChangeArrowheads="1"/>
          </p:cNvSpPr>
          <p:nvPr/>
        </p:nvSpPr>
        <p:spPr bwMode="auto">
          <a:xfrm>
            <a:off x="228600" y="76200"/>
            <a:ext cx="86868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600">
                <a:solidFill>
                  <a:schemeClr val="bg1"/>
                </a:solidFill>
                <a:latin typeface="Skia" charset="0"/>
                <a:cs typeface="Skia" charset="0"/>
              </a:rPr>
              <a:t>Mechanics aside… A TOTAL Solar Eclipse is arguably </a:t>
            </a:r>
            <a:r>
              <a:rPr lang="en-US" sz="2600" i="1">
                <a:solidFill>
                  <a:schemeClr val="bg1"/>
                </a:solidFill>
                <a:latin typeface="Skia" charset="0"/>
                <a:cs typeface="Skia" charset="0"/>
              </a:rPr>
              <a:t>THE</a:t>
            </a:r>
            <a:r>
              <a:rPr lang="en-US" sz="2600">
                <a:solidFill>
                  <a:schemeClr val="bg1"/>
                </a:solidFill>
                <a:latin typeface="Skia" charset="0"/>
                <a:cs typeface="Skia" charset="0"/>
              </a:rPr>
              <a:t> most  impressive and awe inspiring re-occurring natural phenomenon that humans can witness </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458" name="Picture 6" descr="TSE2013_C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0"/>
            <a:ext cx="8907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5"/>
          <p:cNvSpPr>
            <a:spLocks noChangeArrowheads="1"/>
          </p:cNvSpPr>
          <p:nvPr/>
        </p:nvSpPr>
        <p:spPr bwMode="auto">
          <a:xfrm>
            <a:off x="-87313" y="4953000"/>
            <a:ext cx="9144001"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a:solidFill>
                  <a:srgbClr val="FFFF00"/>
                </a:solidFill>
                <a:latin typeface="Skia" charset="0"/>
                <a:cs typeface="Skia" charset="0"/>
              </a:rPr>
              <a:t>The MOST Viscerally Dramatic</a:t>
            </a:r>
          </a:p>
          <a:p>
            <a:pPr algn="ctr"/>
            <a:r>
              <a:rPr lang="en-US" sz="4000">
                <a:solidFill>
                  <a:srgbClr val="FFFF00"/>
                </a:solidFill>
                <a:latin typeface="Skia" charset="0"/>
                <a:cs typeface="Skia" charset="0"/>
              </a:rPr>
              <a:t>and Dynamic of All</a:t>
            </a:r>
          </a:p>
          <a:p>
            <a:pPr algn="ctr"/>
            <a:r>
              <a:rPr lang="en-US" sz="4000">
                <a:solidFill>
                  <a:srgbClr val="FFFF00"/>
                </a:solidFill>
                <a:latin typeface="Skia" charset="0"/>
                <a:cs typeface="Skia" charset="0"/>
              </a:rPr>
              <a:t>  Predictable Celestial Events</a:t>
            </a:r>
          </a:p>
        </p:txBody>
      </p:sp>
      <p:cxnSp>
        <p:nvCxnSpPr>
          <p:cNvPr id="4" name="Straight Connector 3"/>
          <p:cNvCxnSpPr/>
          <p:nvPr/>
        </p:nvCxnSpPr>
        <p:spPr>
          <a:xfrm>
            <a:off x="17463" y="0"/>
            <a:ext cx="0" cy="6858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920163" y="0"/>
            <a:ext cx="0" cy="6858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462" name="TextBox 6"/>
          <p:cNvSpPr txBox="1">
            <a:spLocks noChangeArrowheads="1"/>
          </p:cNvSpPr>
          <p:nvPr/>
        </p:nvSpPr>
        <p:spPr bwMode="auto">
          <a:xfrm rot="-5400000">
            <a:off x="8051007" y="5752306"/>
            <a:ext cx="19050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1400">
                <a:solidFill>
                  <a:schemeClr val="bg1"/>
                </a:solidFill>
                <a:latin typeface="Arial" charset="0"/>
                <a:cs typeface="Arial" charset="0"/>
              </a:rPr>
              <a:t>C. Beldea  TSE 2013</a:t>
            </a:r>
          </a:p>
        </p:txBody>
      </p:sp>
    </p:spTree>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2438400"/>
            <a:ext cx="914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a:solidFill>
                  <a:srgbClr val="FFFF00"/>
                </a:solidFill>
                <a:latin typeface="Skia" charset="0"/>
                <a:cs typeface="Skia" charset="0"/>
              </a:rPr>
              <a:t>Solar Eclipses</a:t>
            </a:r>
          </a:p>
          <a:p>
            <a:pPr algn="ctr"/>
            <a:endParaRPr lang="en-US" sz="4000">
              <a:solidFill>
                <a:srgbClr val="FFFF00"/>
              </a:solidFill>
              <a:latin typeface="Skia" charset="0"/>
              <a:cs typeface="Skia" charset="0"/>
            </a:endParaRPr>
          </a:p>
          <a:p>
            <a:pPr algn="ctr"/>
            <a:r>
              <a:rPr lang="en-US" sz="4000">
                <a:solidFill>
                  <a:srgbClr val="FFFF00"/>
                </a:solidFill>
                <a:latin typeface="Skia" charset="0"/>
                <a:cs typeface="Skia" charset="0"/>
              </a:rPr>
              <a:t>Physical Causality</a:t>
            </a:r>
          </a:p>
        </p:txBody>
      </p:sp>
    </p:spTree>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SIMPLY…</a:t>
            </a:r>
          </a:p>
          <a:p>
            <a:pPr algn="ctr"/>
            <a:endParaRPr lang="en-US" sz="1400" i="1">
              <a:solidFill>
                <a:srgbClr val="FFFF00"/>
              </a:solidFill>
              <a:latin typeface="Skia" charset="0"/>
              <a:cs typeface="Skia" charset="0"/>
            </a:endParaRPr>
          </a:p>
        </p:txBody>
      </p:sp>
      <p:sp>
        <p:nvSpPr>
          <p:cNvPr id="21507" name="Rectangle 6"/>
          <p:cNvSpPr>
            <a:spLocks noChangeArrowheads="1"/>
          </p:cNvSpPr>
          <p:nvPr/>
        </p:nvSpPr>
        <p:spPr bwMode="auto">
          <a:xfrm>
            <a:off x="-50800" y="533400"/>
            <a:ext cx="922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A SOLAR ECLIPSE will occur whenever the Moon passes</a:t>
            </a:r>
            <a:br>
              <a:rPr lang="en-US">
                <a:solidFill>
                  <a:srgbClr val="FFFF00"/>
                </a:solidFill>
                <a:latin typeface="Skia" charset="0"/>
                <a:cs typeface="Skia" charset="0"/>
              </a:rPr>
            </a:br>
            <a:r>
              <a:rPr lang="en-US">
                <a:solidFill>
                  <a:srgbClr val="FFFF00"/>
                </a:solidFill>
                <a:latin typeface="Skia" charset="0"/>
                <a:cs typeface="Skia" charset="0"/>
              </a:rPr>
              <a:t>directly between the Earth and Sun</a:t>
            </a:r>
          </a:p>
        </p:txBody>
      </p:sp>
      <p:pic>
        <p:nvPicPr>
          <p:cNvPr id="2150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09800"/>
            <a:ext cx="8207375" cy="2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3"/>
          <p:cNvSpPr>
            <a:spLocks noChangeArrowheads="1"/>
          </p:cNvSpPr>
          <p:nvPr/>
        </p:nvSpPr>
        <p:spPr bwMode="auto">
          <a:xfrm>
            <a:off x="533400" y="5875338"/>
            <a:ext cx="8305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The Moon the blocks some or all of the Sunlight</a:t>
            </a:r>
          </a:p>
          <a:p>
            <a:pPr algn="ctr"/>
            <a:r>
              <a:rPr lang="en-US">
                <a:solidFill>
                  <a:srgbClr val="FFFF00"/>
                </a:solidFill>
                <a:latin typeface="Skia" charset="0"/>
                <a:cs typeface="Skia" charset="0"/>
              </a:rPr>
              <a:t>as seen by an observer in the “right place” on the Earth</a:t>
            </a:r>
          </a:p>
        </p:txBody>
      </p:sp>
      <p:sp>
        <p:nvSpPr>
          <p:cNvPr id="5" name="TextBox 4"/>
          <p:cNvSpPr txBox="1"/>
          <p:nvPr/>
        </p:nvSpPr>
        <p:spPr>
          <a:xfrm>
            <a:off x="457200" y="4324350"/>
            <a:ext cx="1865313" cy="400050"/>
          </a:xfrm>
          <a:prstGeom prst="rect">
            <a:avLst/>
          </a:prstGeom>
          <a:noFill/>
        </p:spPr>
        <p:txBody>
          <a:bodyPr wrap="none">
            <a:spAutoFit/>
          </a:bodyPr>
          <a:lstStyle/>
          <a:p>
            <a:pPr>
              <a:defRPr/>
            </a:pPr>
            <a:r>
              <a:rPr lang="en-US" sz="2000" dirty="0">
                <a:solidFill>
                  <a:schemeClr val="bg1">
                    <a:lumMod val="50000"/>
                  </a:schemeClr>
                </a:solidFill>
              </a:rPr>
              <a:t>(not to scale!)</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0"/>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Moon MUST be at New Moon Phase</a:t>
            </a:r>
          </a:p>
          <a:p>
            <a:endParaRPr lang="en-US" sz="1400" i="1">
              <a:solidFill>
                <a:srgbClr val="FFFF00"/>
              </a:solidFill>
              <a:latin typeface="Skia" charset="0"/>
              <a:cs typeface="Skia" charset="0"/>
            </a:endParaRPr>
          </a:p>
        </p:txBody>
      </p:sp>
      <p:sp>
        <p:nvSpPr>
          <p:cNvPr id="23555" name="Rectangle 3"/>
          <p:cNvSpPr>
            <a:spLocks noChangeArrowheads="1"/>
          </p:cNvSpPr>
          <p:nvPr/>
        </p:nvSpPr>
        <p:spPr bwMode="auto">
          <a:xfrm>
            <a:off x="0" y="631983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The Moon’s shadow can fall on the Earth ONLY at New Moon</a:t>
            </a:r>
          </a:p>
        </p:txBody>
      </p:sp>
      <p:pic>
        <p:nvPicPr>
          <p:cNvPr id="2355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0" y="1244600"/>
            <a:ext cx="8128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bwMode="auto">
          <a:xfrm>
            <a:off x="685800" y="4953000"/>
            <a:ext cx="1219200" cy="1219200"/>
          </a:xfrm>
          <a:prstGeom prst="ellipse">
            <a:avLst/>
          </a:prstGeom>
          <a:solidFill>
            <a:schemeClr val="tx1">
              <a:lumMod val="20000"/>
              <a:lumOff val="80000"/>
            </a:schemeClr>
          </a:solidFill>
          <a:ln w="9525" cap="flat" cmpd="sng" algn="ctr">
            <a:noFill/>
            <a:prstDash val="solid"/>
            <a:round/>
            <a:headEnd type="none" w="med" len="med"/>
            <a:tailEnd type="none" w="med" len="med"/>
          </a:ln>
          <a:effectLst/>
        </p:spPr>
        <p:txBody>
          <a:bodyPr/>
          <a:lstStyle/>
          <a:p>
            <a:pPr algn="ctr">
              <a:defRPr/>
            </a:pPr>
            <a:endParaRPr lang="en-US" b="1" dirty="0">
              <a:solidFill>
                <a:srgbClr val="05FFF2"/>
              </a:solidFill>
              <a:effectLst>
                <a:outerShdw blurRad="38100" dist="38100" dir="2700000" algn="tl">
                  <a:srgbClr val="000000">
                    <a:alpha val="43137"/>
                  </a:srgbClr>
                </a:outerShdw>
              </a:effectLst>
              <a:latin typeface="Arial" pitchFamily="-112" charset="0"/>
            </a:endParaRPr>
          </a:p>
        </p:txBody>
      </p:sp>
      <p:sp>
        <p:nvSpPr>
          <p:cNvPr id="23558" name="TextBox 7"/>
          <p:cNvSpPr txBox="1">
            <a:spLocks noChangeArrowheads="1"/>
          </p:cNvSpPr>
          <p:nvPr/>
        </p:nvSpPr>
        <p:spPr bwMode="auto">
          <a:xfrm>
            <a:off x="838200" y="5334000"/>
            <a:ext cx="835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tx2"/>
                </a:solidFill>
              </a:rPr>
              <a:t>SUN</a:t>
            </a:r>
          </a:p>
        </p:txBody>
      </p:sp>
      <p:cxnSp>
        <p:nvCxnSpPr>
          <p:cNvPr id="23559" name="Straight Connector 9"/>
          <p:cNvCxnSpPr>
            <a:cxnSpLocks noChangeShapeType="1"/>
          </p:cNvCxnSpPr>
          <p:nvPr/>
        </p:nvCxnSpPr>
        <p:spPr bwMode="auto">
          <a:xfrm flipV="1">
            <a:off x="1219200" y="3581400"/>
            <a:ext cx="4724400" cy="13716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3560" name="Straight Connector 11"/>
          <p:cNvCxnSpPr>
            <a:cxnSpLocks noChangeShapeType="1"/>
          </p:cNvCxnSpPr>
          <p:nvPr/>
        </p:nvCxnSpPr>
        <p:spPr bwMode="auto">
          <a:xfrm flipV="1">
            <a:off x="1524000" y="3657600"/>
            <a:ext cx="4419600" cy="243840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cxnSp>
      <p:sp>
        <p:nvSpPr>
          <p:cNvPr id="23561" name="Rectangle 14"/>
          <p:cNvSpPr>
            <a:spLocks noChangeArrowheads="1"/>
          </p:cNvSpPr>
          <p:nvPr/>
        </p:nvSpPr>
        <p:spPr bwMode="auto">
          <a:xfrm>
            <a:off x="-50800" y="533400"/>
            <a:ext cx="922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A SOLAR ECLIPSE will occur whenever the Moon passes</a:t>
            </a:r>
            <a:br>
              <a:rPr lang="en-US">
                <a:solidFill>
                  <a:srgbClr val="FFFF00"/>
                </a:solidFill>
                <a:latin typeface="Skia" charset="0"/>
                <a:cs typeface="Skia" charset="0"/>
              </a:rPr>
            </a:br>
            <a:r>
              <a:rPr lang="en-US">
                <a:solidFill>
                  <a:srgbClr val="FFFF00"/>
                </a:solidFill>
                <a:latin typeface="Skia" charset="0"/>
                <a:cs typeface="Skia" charset="0"/>
              </a:rPr>
              <a:t>directly between the Earth and Sun</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0" y="0"/>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Moon MUST be at New Moon Phase</a:t>
            </a:r>
          </a:p>
          <a:p>
            <a:endParaRPr lang="en-US" sz="1400" i="1">
              <a:solidFill>
                <a:srgbClr val="FFFF00"/>
              </a:solidFill>
              <a:latin typeface="Skia" charset="0"/>
              <a:cs typeface="Skia" charset="0"/>
            </a:endParaRPr>
          </a:p>
        </p:txBody>
      </p:sp>
      <p:sp>
        <p:nvSpPr>
          <p:cNvPr id="25603" name="Rectangle 3"/>
          <p:cNvSpPr>
            <a:spLocks noChangeArrowheads="1"/>
          </p:cNvSpPr>
          <p:nvPr/>
        </p:nvSpPr>
        <p:spPr bwMode="auto">
          <a:xfrm>
            <a:off x="0" y="639603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But… we don’t have a solar eclipse every month at new Moon</a:t>
            </a:r>
          </a:p>
        </p:txBody>
      </p:sp>
      <p:sp>
        <p:nvSpPr>
          <p:cNvPr id="25604" name="TextBox 7"/>
          <p:cNvSpPr txBox="1">
            <a:spLocks noChangeArrowheads="1"/>
          </p:cNvSpPr>
          <p:nvPr/>
        </p:nvSpPr>
        <p:spPr bwMode="auto">
          <a:xfrm>
            <a:off x="838200" y="5334000"/>
            <a:ext cx="835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tx2"/>
                </a:solidFill>
              </a:rPr>
              <a:t>SUN</a:t>
            </a:r>
          </a:p>
        </p:txBody>
      </p:sp>
      <p:sp>
        <p:nvSpPr>
          <p:cNvPr id="25605" name="Rectangle 14"/>
          <p:cNvSpPr>
            <a:spLocks noChangeArrowheads="1"/>
          </p:cNvSpPr>
          <p:nvPr/>
        </p:nvSpPr>
        <p:spPr bwMode="auto">
          <a:xfrm>
            <a:off x="-50800" y="533400"/>
            <a:ext cx="9220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The time between successive new Moon’s is 29.5 days </a:t>
            </a:r>
          </a:p>
        </p:txBody>
      </p:sp>
      <p:pic>
        <p:nvPicPr>
          <p:cNvPr id="25606"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2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Moon MUST be at an Orbital “Node”</a:t>
            </a:r>
          </a:p>
          <a:p>
            <a:endParaRPr lang="en-US" sz="1400" i="1">
              <a:solidFill>
                <a:srgbClr val="FFFF00"/>
              </a:solidFill>
              <a:latin typeface="Skia" charset="0"/>
              <a:cs typeface="Skia" charset="0"/>
            </a:endParaRPr>
          </a:p>
        </p:txBody>
      </p:sp>
      <p:sp>
        <p:nvSpPr>
          <p:cNvPr id="27651" name="Rectangle 3"/>
          <p:cNvSpPr>
            <a:spLocks noChangeArrowheads="1"/>
          </p:cNvSpPr>
          <p:nvPr/>
        </p:nvSpPr>
        <p:spPr bwMode="auto">
          <a:xfrm>
            <a:off x="0" y="6019800"/>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Only when at an orbital NODE will the Moon’s shadow fall</a:t>
            </a:r>
          </a:p>
          <a:p>
            <a:pPr algn="ctr"/>
            <a:r>
              <a:rPr lang="en-US">
                <a:solidFill>
                  <a:srgbClr val="FFFF00"/>
                </a:solidFill>
                <a:latin typeface="Skia" charset="0"/>
                <a:cs typeface="Skia" charset="0"/>
              </a:rPr>
              <a:t>in the plane of the Earth’s orbit</a:t>
            </a:r>
          </a:p>
        </p:txBody>
      </p:sp>
      <p:sp>
        <p:nvSpPr>
          <p:cNvPr id="27652" name="TextBox 7"/>
          <p:cNvSpPr txBox="1">
            <a:spLocks noChangeArrowheads="1"/>
          </p:cNvSpPr>
          <p:nvPr/>
        </p:nvSpPr>
        <p:spPr bwMode="auto">
          <a:xfrm>
            <a:off x="838200" y="5334000"/>
            <a:ext cx="835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tx2"/>
                </a:solidFill>
              </a:rPr>
              <a:t>SUN</a:t>
            </a:r>
          </a:p>
        </p:txBody>
      </p:sp>
      <p:sp>
        <p:nvSpPr>
          <p:cNvPr id="27653" name="Rectangle 14"/>
          <p:cNvSpPr>
            <a:spLocks noChangeArrowheads="1"/>
          </p:cNvSpPr>
          <p:nvPr/>
        </p:nvSpPr>
        <p:spPr bwMode="auto">
          <a:xfrm>
            <a:off x="-50800" y="533400"/>
            <a:ext cx="922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The Moon’s orbital plane around the Earth is “tipped”</a:t>
            </a:r>
            <a:br>
              <a:rPr lang="en-US">
                <a:solidFill>
                  <a:srgbClr val="FFFF00"/>
                </a:solidFill>
                <a:latin typeface="Skia" charset="0"/>
                <a:cs typeface="Skia" charset="0"/>
              </a:rPr>
            </a:br>
            <a:r>
              <a:rPr lang="en-US">
                <a:solidFill>
                  <a:srgbClr val="FFFF00"/>
                </a:solidFill>
                <a:latin typeface="Skia" charset="0"/>
                <a:cs typeface="Skia" charset="0"/>
              </a:rPr>
              <a:t>5.2° relative to the orbital plane of the Earth around the Sun</a:t>
            </a:r>
          </a:p>
        </p:txBody>
      </p:sp>
      <p:pic>
        <p:nvPicPr>
          <p:cNvPr id="2765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9144000" cy="472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Moon MUST be at an Orbital “Node”</a:t>
            </a:r>
          </a:p>
          <a:p>
            <a:pPr algn="ctr"/>
            <a:endParaRPr lang="en-US" sz="1400" i="1">
              <a:solidFill>
                <a:srgbClr val="FFFF00"/>
              </a:solidFill>
              <a:latin typeface="Skia" charset="0"/>
              <a:cs typeface="Skia" charset="0"/>
            </a:endParaRPr>
          </a:p>
        </p:txBody>
      </p:sp>
      <p:sp>
        <p:nvSpPr>
          <p:cNvPr id="29699" name="Rectangle 3"/>
          <p:cNvSpPr>
            <a:spLocks noChangeArrowheads="1"/>
          </p:cNvSpPr>
          <p:nvPr/>
        </p:nvSpPr>
        <p:spPr bwMode="auto">
          <a:xfrm>
            <a:off x="0" y="6019800"/>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Only when at an orbital NODE will the Moon’s shadow fall</a:t>
            </a:r>
          </a:p>
          <a:p>
            <a:pPr algn="ctr"/>
            <a:r>
              <a:rPr lang="en-US">
                <a:solidFill>
                  <a:srgbClr val="FFFF00"/>
                </a:solidFill>
                <a:latin typeface="Skia" charset="0"/>
                <a:cs typeface="Skia" charset="0"/>
              </a:rPr>
              <a:t>in the plane of the Earth’s orbit</a:t>
            </a:r>
          </a:p>
        </p:txBody>
      </p:sp>
      <p:sp>
        <p:nvSpPr>
          <p:cNvPr id="29700" name="TextBox 7"/>
          <p:cNvSpPr txBox="1">
            <a:spLocks noChangeArrowheads="1"/>
          </p:cNvSpPr>
          <p:nvPr/>
        </p:nvSpPr>
        <p:spPr bwMode="auto">
          <a:xfrm>
            <a:off x="838200" y="5334000"/>
            <a:ext cx="835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tx2"/>
                </a:solidFill>
              </a:rPr>
              <a:t>SUN</a:t>
            </a:r>
          </a:p>
        </p:txBody>
      </p:sp>
      <p:sp>
        <p:nvSpPr>
          <p:cNvPr id="29701" name="Rectangle 14"/>
          <p:cNvSpPr>
            <a:spLocks noChangeArrowheads="1"/>
          </p:cNvSpPr>
          <p:nvPr/>
        </p:nvSpPr>
        <p:spPr bwMode="auto">
          <a:xfrm>
            <a:off x="-50800" y="533400"/>
            <a:ext cx="922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The Moon’s orbital plane around the Earth is “tipped”</a:t>
            </a:r>
            <a:br>
              <a:rPr lang="en-US">
                <a:solidFill>
                  <a:srgbClr val="FFFF00"/>
                </a:solidFill>
                <a:latin typeface="Skia" charset="0"/>
                <a:cs typeface="Skia" charset="0"/>
              </a:rPr>
            </a:br>
            <a:r>
              <a:rPr lang="en-US">
                <a:solidFill>
                  <a:srgbClr val="FFFF00"/>
                </a:solidFill>
                <a:latin typeface="Skia" charset="0"/>
                <a:cs typeface="Skia" charset="0"/>
              </a:rPr>
              <a:t> 5.2° relative to the orbital plane of the Earth around the Sun</a:t>
            </a:r>
          </a:p>
        </p:txBody>
      </p:sp>
      <p:pic>
        <p:nvPicPr>
          <p:cNvPr id="2970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 y="1371600"/>
            <a:ext cx="4679950"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64050" y="3429000"/>
            <a:ext cx="4679950"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Moon MUST be at an Orbital “Node”</a:t>
            </a:r>
          </a:p>
          <a:p>
            <a:endParaRPr lang="en-US" sz="1400" i="1">
              <a:solidFill>
                <a:srgbClr val="FFFF00"/>
              </a:solidFill>
              <a:latin typeface="Skia" charset="0"/>
              <a:cs typeface="Skia" charset="0"/>
            </a:endParaRPr>
          </a:p>
        </p:txBody>
      </p:sp>
      <p:sp>
        <p:nvSpPr>
          <p:cNvPr id="31747" name="Rectangle 3"/>
          <p:cNvSpPr>
            <a:spLocks noChangeArrowheads="1"/>
          </p:cNvSpPr>
          <p:nvPr/>
        </p:nvSpPr>
        <p:spPr bwMode="auto">
          <a:xfrm>
            <a:off x="0" y="6019800"/>
            <a:ext cx="914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Only when at an orbital NODE will the Moon’s shadow fall</a:t>
            </a:r>
          </a:p>
          <a:p>
            <a:pPr algn="ctr"/>
            <a:r>
              <a:rPr lang="en-US">
                <a:solidFill>
                  <a:srgbClr val="FFFF00"/>
                </a:solidFill>
                <a:latin typeface="Skia" charset="0"/>
                <a:cs typeface="Skia" charset="0"/>
              </a:rPr>
              <a:t>in the plane of the Earth’s orbit</a:t>
            </a:r>
          </a:p>
        </p:txBody>
      </p:sp>
      <p:sp>
        <p:nvSpPr>
          <p:cNvPr id="31748" name="TextBox 7"/>
          <p:cNvSpPr txBox="1">
            <a:spLocks noChangeArrowheads="1"/>
          </p:cNvSpPr>
          <p:nvPr/>
        </p:nvSpPr>
        <p:spPr bwMode="auto">
          <a:xfrm>
            <a:off x="838200" y="5334000"/>
            <a:ext cx="835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tx2"/>
                </a:solidFill>
              </a:rPr>
              <a:t>SUN</a:t>
            </a:r>
          </a:p>
        </p:txBody>
      </p:sp>
      <p:sp>
        <p:nvSpPr>
          <p:cNvPr id="2" name="Donut 1"/>
          <p:cNvSpPr/>
          <p:nvPr/>
        </p:nvSpPr>
        <p:spPr bwMode="auto">
          <a:xfrm>
            <a:off x="1143000" y="2590800"/>
            <a:ext cx="7162800" cy="2286000"/>
          </a:xfrm>
          <a:prstGeom prst="donut">
            <a:avLst>
              <a:gd name="adj" fmla="val 2221"/>
            </a:avLst>
          </a:prstGeom>
          <a:solidFill>
            <a:srgbClr val="5FD633"/>
          </a:solidFill>
          <a:ln w="9525" cap="flat" cmpd="sng" algn="ctr">
            <a:solidFill>
              <a:srgbClr val="FFFF00"/>
            </a:solidFill>
            <a:prstDash val="solid"/>
            <a:round/>
            <a:headEnd type="none" w="med" len="med"/>
            <a:tailEnd type="none" w="med" len="med"/>
          </a:ln>
          <a:effectLst/>
        </p:spPr>
        <p:txBody>
          <a:bodyPr/>
          <a:lstStyle/>
          <a:p>
            <a:pPr algn="ctr">
              <a:defRPr/>
            </a:pPr>
            <a:endParaRPr lang="en-US" b="1" dirty="0">
              <a:solidFill>
                <a:srgbClr val="05FFF2"/>
              </a:solidFill>
              <a:effectLst>
                <a:outerShdw blurRad="38100" dist="38100" dir="2700000" algn="tl">
                  <a:srgbClr val="000000">
                    <a:alpha val="43137"/>
                  </a:srgbClr>
                </a:outerShdw>
              </a:effectLst>
              <a:latin typeface="Arial" pitchFamily="-112" charset="0"/>
            </a:endParaRPr>
          </a:p>
        </p:txBody>
      </p:sp>
      <p:sp>
        <p:nvSpPr>
          <p:cNvPr id="6" name="Sun 5"/>
          <p:cNvSpPr/>
          <p:nvPr/>
        </p:nvSpPr>
        <p:spPr bwMode="auto">
          <a:xfrm>
            <a:off x="4343400" y="3505200"/>
            <a:ext cx="609600" cy="609600"/>
          </a:xfrm>
          <a:prstGeom prst="sun">
            <a:avLst/>
          </a:prstGeom>
          <a:solidFill>
            <a:schemeClr val="tx1">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endParaRPr lang="en-US" b="1" dirty="0">
              <a:solidFill>
                <a:srgbClr val="05FFF2"/>
              </a:solidFill>
              <a:effectLst>
                <a:outerShdw blurRad="38100" dist="38100" dir="2700000" algn="tl">
                  <a:srgbClr val="000000">
                    <a:alpha val="43137"/>
                  </a:srgbClr>
                </a:outerShdw>
              </a:effectLst>
              <a:latin typeface="Arial" pitchFamily="-112" charset="0"/>
            </a:endParaRPr>
          </a:p>
        </p:txBody>
      </p:sp>
      <p:grpSp>
        <p:nvGrpSpPr>
          <p:cNvPr id="31751" name="Group 23"/>
          <p:cNvGrpSpPr>
            <a:grpSpLocks/>
          </p:cNvGrpSpPr>
          <p:nvPr/>
        </p:nvGrpSpPr>
        <p:grpSpPr bwMode="auto">
          <a:xfrm>
            <a:off x="1384300" y="2298700"/>
            <a:ext cx="2133600" cy="1100138"/>
            <a:chOff x="1384300" y="2298700"/>
            <a:chExt cx="2133600" cy="1100897"/>
          </a:xfrm>
        </p:grpSpPr>
        <p:sp>
          <p:nvSpPr>
            <p:cNvPr id="7" name="Oval 6"/>
            <p:cNvSpPr/>
            <p:nvPr/>
          </p:nvSpPr>
          <p:spPr bwMode="auto">
            <a:xfrm>
              <a:off x="2146300" y="2603710"/>
              <a:ext cx="549275" cy="548066"/>
            </a:xfrm>
            <a:prstGeom prst="ellipse">
              <a:avLst/>
            </a:prstGeom>
            <a:solidFill>
              <a:schemeClr val="accent1"/>
            </a:solidFill>
            <a:ln w="9525" cap="flat" cmpd="sng" algn="ctr">
              <a:solidFill>
                <a:schemeClr val="accent1">
                  <a:lumMod val="75000"/>
                </a:schemeClr>
              </a:solidFill>
              <a:prstDash val="solid"/>
              <a:round/>
              <a:headEnd type="none" w="med" len="med"/>
              <a:tailEnd type="none" w="med" len="med"/>
            </a:ln>
            <a:effectLst/>
          </p:spPr>
          <p:txBody>
            <a:bodyPr/>
            <a:lstStyle/>
            <a:p>
              <a:pPr algn="ctr">
                <a:defRPr/>
              </a:pPr>
              <a:endParaRPr lang="en-US" b="1" dirty="0">
                <a:solidFill>
                  <a:srgbClr val="05FFF2"/>
                </a:solidFill>
                <a:effectLst>
                  <a:outerShdw blurRad="38100" dist="38100" dir="2700000" algn="tl">
                    <a:srgbClr val="000000">
                      <a:alpha val="43137"/>
                    </a:srgbClr>
                  </a:outerShdw>
                </a:effectLst>
                <a:latin typeface="Arial" pitchFamily="-112" charset="0"/>
              </a:endParaRPr>
            </a:p>
          </p:txBody>
        </p:sp>
        <p:grpSp>
          <p:nvGrpSpPr>
            <p:cNvPr id="31755" name="Group 9"/>
            <p:cNvGrpSpPr>
              <a:grpSpLocks/>
            </p:cNvGrpSpPr>
            <p:nvPr/>
          </p:nvGrpSpPr>
          <p:grpSpPr bwMode="auto">
            <a:xfrm>
              <a:off x="1384300" y="2298700"/>
              <a:ext cx="2133600" cy="1100897"/>
              <a:chOff x="1456952" y="2331720"/>
              <a:chExt cx="2133600" cy="1100897"/>
            </a:xfrm>
          </p:grpSpPr>
          <p:sp>
            <p:nvSpPr>
              <p:cNvPr id="9" name="Donut 8"/>
              <p:cNvSpPr/>
              <p:nvPr/>
            </p:nvSpPr>
            <p:spPr bwMode="auto">
              <a:xfrm rot="798314">
                <a:off x="1456952" y="2441334"/>
                <a:ext cx="2133600" cy="991283"/>
              </a:xfrm>
              <a:prstGeom prst="donut">
                <a:avLst>
                  <a:gd name="adj" fmla="val 2221"/>
                </a:avLst>
              </a:prstGeom>
              <a:solidFill>
                <a:schemeClr val="accent2">
                  <a:lumMod val="75000"/>
                </a:schemeClr>
              </a:solidFill>
              <a:ln w="9525" cap="flat" cmpd="sng" algn="ctr">
                <a:solidFill>
                  <a:srgbClr val="FF0000"/>
                </a:solidFill>
                <a:prstDash val="solid"/>
                <a:round/>
                <a:headEnd type="none" w="med" len="med"/>
                <a:tailEnd type="none" w="med" len="med"/>
              </a:ln>
              <a:effectLst/>
            </p:spPr>
            <p:txBody>
              <a:bodyPr/>
              <a:lstStyle/>
              <a:p>
                <a:pPr algn="ctr">
                  <a:defRPr/>
                </a:pPr>
                <a:endParaRPr lang="en-US" b="1" dirty="0">
                  <a:solidFill>
                    <a:srgbClr val="05FFF2"/>
                  </a:solidFill>
                  <a:effectLst>
                    <a:outerShdw blurRad="38100" dist="38100" dir="2700000" algn="tl">
                      <a:srgbClr val="000000">
                        <a:alpha val="43137"/>
                      </a:srgbClr>
                    </a:outerShdw>
                  </a:effectLst>
                  <a:latin typeface="Arial" pitchFamily="-112" charset="0"/>
                </a:endParaRPr>
              </a:p>
            </p:txBody>
          </p:sp>
          <p:sp>
            <p:nvSpPr>
              <p:cNvPr id="12" name="Oval 11"/>
              <p:cNvSpPr/>
              <p:nvPr/>
            </p:nvSpPr>
            <p:spPr bwMode="auto">
              <a:xfrm>
                <a:off x="1904627" y="2331720"/>
                <a:ext cx="182563" cy="182689"/>
              </a:xfrm>
              <a:prstGeom prst="ellipse">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a:lstStyle/>
              <a:p>
                <a:pPr algn="ctr">
                  <a:defRPr/>
                </a:pPr>
                <a:endParaRPr lang="en-US" b="1" dirty="0">
                  <a:solidFill>
                    <a:srgbClr val="05FFF2"/>
                  </a:solidFill>
                  <a:effectLst>
                    <a:outerShdw blurRad="38100" dist="38100" dir="2700000" algn="tl">
                      <a:srgbClr val="000000">
                        <a:alpha val="43137"/>
                      </a:srgbClr>
                    </a:outerShdw>
                  </a:effectLst>
                  <a:latin typeface="Arial" pitchFamily="-112" charset="0"/>
                </a:endParaRPr>
              </a:p>
            </p:txBody>
          </p:sp>
        </p:grpSp>
        <p:cxnSp>
          <p:nvCxnSpPr>
            <p:cNvPr id="31756" name="Straight Connector 22"/>
            <p:cNvCxnSpPr>
              <a:cxnSpLocks noChangeShapeType="1"/>
            </p:cNvCxnSpPr>
            <p:nvPr/>
          </p:nvCxnSpPr>
          <p:spPr bwMode="auto">
            <a:xfrm rot="-1440000">
              <a:off x="1702744" y="3125635"/>
              <a:ext cx="7620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cxnSp>
        <p:cxnSp>
          <p:nvCxnSpPr>
            <p:cNvPr id="31757" name="Straight Connector 24"/>
            <p:cNvCxnSpPr>
              <a:cxnSpLocks noChangeShapeType="1"/>
            </p:cNvCxnSpPr>
            <p:nvPr/>
          </p:nvCxnSpPr>
          <p:spPr bwMode="auto">
            <a:xfrm rot="-1440000">
              <a:off x="1702743" y="3126998"/>
              <a:ext cx="76200" cy="0"/>
            </a:xfrm>
            <a:prstGeom prst="line">
              <a:avLst/>
            </a:prstGeom>
            <a:noFill/>
            <a:ln w="38100">
              <a:solidFill>
                <a:srgbClr val="01CC99"/>
              </a:solidFill>
              <a:round/>
              <a:headEnd/>
              <a:tailEnd/>
            </a:ln>
            <a:extLst>
              <a:ext uri="{909E8E84-426E-40dd-AFC4-6F175D3DCCD1}">
                <a14:hiddenFill xmlns:a14="http://schemas.microsoft.com/office/drawing/2010/main">
                  <a:noFill/>
                </a14:hiddenFill>
              </a:ext>
            </a:extLst>
          </p:spPr>
        </p:cxnSp>
      </p:grpSp>
      <p:sp>
        <p:nvSpPr>
          <p:cNvPr id="31752" name="Rectangle 30"/>
          <p:cNvSpPr>
            <a:spLocks noChangeArrowheads="1"/>
          </p:cNvSpPr>
          <p:nvPr/>
        </p:nvSpPr>
        <p:spPr bwMode="auto">
          <a:xfrm rot="1132194">
            <a:off x="1162050" y="1795463"/>
            <a:ext cx="3200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800">
                <a:solidFill>
                  <a:srgbClr val="BA0000"/>
                </a:solidFill>
                <a:latin typeface="Arial" charset="0"/>
                <a:cs typeface="Arial" charset="0"/>
              </a:rPr>
              <a:t>orientation regresses </a:t>
            </a:r>
          </a:p>
          <a:p>
            <a:r>
              <a:rPr lang="en-US" sz="1800">
                <a:solidFill>
                  <a:srgbClr val="BA0000"/>
                </a:solidFill>
                <a:latin typeface="Arial" charset="0"/>
                <a:cs typeface="Arial" charset="0"/>
              </a:rPr>
              <a:t>with 18.6 year period</a:t>
            </a:r>
          </a:p>
        </p:txBody>
      </p:sp>
      <p:sp>
        <p:nvSpPr>
          <p:cNvPr id="31753" name="Rectangle 16"/>
          <p:cNvSpPr>
            <a:spLocks noChangeArrowheads="1"/>
          </p:cNvSpPr>
          <p:nvPr/>
        </p:nvSpPr>
        <p:spPr bwMode="auto">
          <a:xfrm>
            <a:off x="-50800" y="533400"/>
            <a:ext cx="9220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The Moon’s orbital plane around the Earth is “tipped”</a:t>
            </a:r>
            <a:br>
              <a:rPr lang="en-US">
                <a:solidFill>
                  <a:srgbClr val="FFFF00"/>
                </a:solidFill>
                <a:latin typeface="Skia" charset="0"/>
                <a:cs typeface="Skia" charset="0"/>
              </a:rPr>
            </a:br>
            <a:r>
              <a:rPr lang="en-US">
                <a:solidFill>
                  <a:srgbClr val="FFFF00"/>
                </a:solidFill>
                <a:latin typeface="Skia" charset="0"/>
                <a:cs typeface="Skia" charset="0"/>
              </a:rPr>
              <a:t> 5.2° relative to the orbital plane of the Earth around the Sun</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0" y="0"/>
            <a:ext cx="9144000"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COINCIDENTALLY…</a:t>
            </a:r>
          </a:p>
          <a:p>
            <a:pPr algn="ctr"/>
            <a:endParaRPr lang="en-US" sz="1400" i="1">
              <a:solidFill>
                <a:srgbClr val="FFFF00"/>
              </a:solidFill>
              <a:latin typeface="Skia" charset="0"/>
              <a:cs typeface="Skia" charset="0"/>
            </a:endParaRPr>
          </a:p>
          <a:p>
            <a:pPr algn="ctr"/>
            <a:r>
              <a:rPr lang="en-US" sz="2800" i="1">
                <a:solidFill>
                  <a:srgbClr val="FFFF00"/>
                </a:solidFill>
                <a:latin typeface="Skia" charset="0"/>
                <a:cs typeface="Skia" charset="0"/>
              </a:rPr>
              <a:t>• The Moon is 1/400th the diameter of the Sun</a:t>
            </a:r>
          </a:p>
          <a:p>
            <a:pPr algn="ctr"/>
            <a:r>
              <a:rPr lang="en-US" sz="2800" i="1">
                <a:solidFill>
                  <a:srgbClr val="FFFF00"/>
                </a:solidFill>
                <a:latin typeface="Skia" charset="0"/>
                <a:cs typeface="Skia" charset="0"/>
              </a:rPr>
              <a:t>• The Sun is 400x further away than the Moon</a:t>
            </a:r>
          </a:p>
          <a:p>
            <a:pPr algn="ctr"/>
            <a:endParaRPr lang="en-US" sz="1400" i="1">
              <a:solidFill>
                <a:srgbClr val="FFFF00"/>
              </a:solidFill>
              <a:latin typeface="Skia" charset="0"/>
              <a:cs typeface="Skia" charset="0"/>
            </a:endParaRPr>
          </a:p>
          <a:p>
            <a:pPr algn="ctr"/>
            <a:r>
              <a:rPr lang="en-US" sz="2800" i="1">
                <a:solidFill>
                  <a:srgbClr val="FFFF00"/>
                </a:solidFill>
                <a:latin typeface="Skia" charset="0"/>
                <a:cs typeface="Skia" charset="0"/>
              </a:rPr>
              <a:t>So, They APPEAR the about the same size in the sky: 1/2° </a:t>
            </a:r>
          </a:p>
          <a:p>
            <a:pPr algn="ctr"/>
            <a:r>
              <a:rPr lang="en-US">
                <a:solidFill>
                  <a:srgbClr val="FFFF00"/>
                </a:solidFill>
              </a:rPr>
              <a:t> </a:t>
            </a:r>
          </a:p>
          <a:p>
            <a:endParaRPr lang="en-US">
              <a:solidFill>
                <a:srgbClr val="FFFF00"/>
              </a:solidFill>
            </a:endParaRPr>
          </a:p>
          <a:p>
            <a:endParaRPr lang="en-US">
              <a:solidFill>
                <a:srgbClr val="FFFF00"/>
              </a:solidFill>
            </a:endParaRPr>
          </a:p>
          <a:p>
            <a:endParaRPr lang="en-US" sz="7200">
              <a:solidFill>
                <a:srgbClr val="FFFF00"/>
              </a:solidFill>
            </a:endParaRPr>
          </a:p>
        </p:txBody>
      </p:sp>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3588" y="2209800"/>
            <a:ext cx="4633912" cy="463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71463" y="2606675"/>
            <a:ext cx="4121150" cy="386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6"/>
          <p:cNvSpPr>
            <a:spLocks noChangeArrowheads="1"/>
          </p:cNvSpPr>
          <p:nvPr/>
        </p:nvSpPr>
        <p:spPr bwMode="auto">
          <a:xfrm>
            <a:off x="0" y="6396038"/>
            <a:ext cx="9220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rgbClr val="FFFF00"/>
                </a:solidFill>
                <a:latin typeface="Skia" charset="0"/>
                <a:cs typeface="Skia" charset="0"/>
              </a:rPr>
              <a:t>Serendipitously, the Moon can act as a perfect Solar occulter</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0"/>
            <a:ext cx="91440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BUT…  The Moon</a:t>
            </a:r>
            <a:r>
              <a:rPr lang="ja-JP" altLang="en-US" sz="2800" i="1">
                <a:solidFill>
                  <a:srgbClr val="FFFF00"/>
                </a:solidFill>
                <a:latin typeface="Skia" charset="0"/>
                <a:cs typeface="Skia" charset="0"/>
              </a:rPr>
              <a:t>’</a:t>
            </a:r>
            <a:r>
              <a:rPr lang="en-US" altLang="ja-JP" sz="2800" i="1">
                <a:solidFill>
                  <a:srgbClr val="FFFF00"/>
                </a:solidFill>
                <a:latin typeface="Skia" charset="0"/>
                <a:cs typeface="Skia" charset="0"/>
              </a:rPr>
              <a:t>s Orbit is Elliptical, so…</a:t>
            </a:r>
          </a:p>
          <a:p>
            <a:pPr algn="ctr"/>
            <a:endParaRPr lang="en-US" sz="1400" i="1">
              <a:solidFill>
                <a:srgbClr val="FFFF00"/>
              </a:solidFill>
            </a:endParaRPr>
          </a:p>
        </p:txBody>
      </p:sp>
      <p:pic>
        <p:nvPicPr>
          <p:cNvPr id="3584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0850"/>
            <a:ext cx="77692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686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12938"/>
            <a:ext cx="3957638"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76388"/>
            <a:ext cx="3830638"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Rectangle 2"/>
          <p:cNvSpPr>
            <a:spLocks noChangeArrowheads="1"/>
          </p:cNvSpPr>
          <p:nvPr/>
        </p:nvSpPr>
        <p:spPr bwMode="auto">
          <a:xfrm>
            <a:off x="76200" y="76200"/>
            <a:ext cx="90678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So, if New Moon phase AND at a node </a:t>
            </a:r>
          </a:p>
          <a:p>
            <a:pPr algn="ctr"/>
            <a:r>
              <a:rPr lang="en-US" sz="2800" i="1">
                <a:solidFill>
                  <a:srgbClr val="FFFF00"/>
                </a:solidFill>
                <a:latin typeface="Skia" charset="0"/>
                <a:cs typeface="Skia" charset="0"/>
              </a:rPr>
              <a:t>can give rise to either:</a:t>
            </a:r>
          </a:p>
          <a:p>
            <a:pPr algn="ctr"/>
            <a:endParaRPr lang="en-US" sz="2800" i="1">
              <a:solidFill>
                <a:srgbClr val="FFFF00"/>
              </a:solidFill>
              <a:latin typeface="Skia" charset="0"/>
              <a:cs typeface="Skia" charset="0"/>
            </a:endParaRPr>
          </a:p>
          <a:p>
            <a:r>
              <a:rPr lang="en-US" sz="2800" i="1">
                <a:solidFill>
                  <a:srgbClr val="FFFF00"/>
                </a:solidFill>
                <a:latin typeface="Skia" charset="0"/>
                <a:cs typeface="Skia" charset="0"/>
              </a:rPr>
              <a:t>       </a:t>
            </a:r>
            <a:r>
              <a:rPr lang="en-US" sz="2800">
                <a:solidFill>
                  <a:srgbClr val="FFFF00"/>
                </a:solidFill>
                <a:latin typeface="Skia" charset="0"/>
                <a:cs typeface="Skia" charset="0"/>
              </a:rPr>
              <a:t>ANNULAR ECLIPSE            TOTAL SOLAR ECLIPSE</a:t>
            </a:r>
            <a:endParaRPr lang="en-US" sz="2800" i="1">
              <a:solidFill>
                <a:srgbClr val="FFFF00"/>
              </a:solidFill>
              <a:latin typeface="Skia" charset="0"/>
              <a:cs typeface="Skia" charset="0"/>
            </a:endParaRPr>
          </a:p>
          <a:p>
            <a:endParaRPr lang="en-US" sz="1400" i="1">
              <a:solidFill>
                <a:srgbClr val="FFFF00"/>
              </a:solidFill>
            </a:endParaRPr>
          </a:p>
        </p:txBody>
      </p:sp>
      <p:sp>
        <p:nvSpPr>
          <p:cNvPr id="36869" name="Rectangle 2"/>
          <p:cNvSpPr>
            <a:spLocks noChangeArrowheads="1"/>
          </p:cNvSpPr>
          <p:nvPr/>
        </p:nvSpPr>
        <p:spPr bwMode="auto">
          <a:xfrm>
            <a:off x="50800" y="5522913"/>
            <a:ext cx="9067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i="1">
                <a:solidFill>
                  <a:srgbClr val="FFFF00"/>
                </a:solidFill>
                <a:latin typeface="Skia" charset="0"/>
                <a:cs typeface="Skia" charset="0"/>
              </a:rPr>
              <a:t>depending upon the distance of the Moon  </a:t>
            </a:r>
            <a:br>
              <a:rPr lang="en-US" sz="2800" i="1">
                <a:solidFill>
                  <a:srgbClr val="FFFF00"/>
                </a:solidFill>
                <a:latin typeface="Skia" charset="0"/>
                <a:cs typeface="Skia" charset="0"/>
              </a:rPr>
            </a:br>
            <a:r>
              <a:rPr lang="en-US" sz="2800" i="1">
                <a:solidFill>
                  <a:srgbClr val="FFFF00"/>
                </a:solidFill>
                <a:latin typeface="Skia" charset="0"/>
                <a:cs typeface="Skia" charset="0"/>
              </a:rPr>
              <a:t>from the Earth.</a:t>
            </a:r>
            <a:endParaRPr lang="en-US" sz="1400" i="1">
              <a:solidFill>
                <a:srgbClr val="FFFF00"/>
              </a:solidFill>
            </a:endParaRP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2531" name="Picture 4"/>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342900" y="63500"/>
            <a:ext cx="8458200" cy="920750"/>
          </a:xfrm>
          <a:ln w="19050">
            <a:solidFill>
              <a:srgbClr val="F0E104"/>
            </a:solidFill>
            <a:miter lim="800000"/>
            <a:headEnd/>
            <a:tailEnd/>
          </a:ln>
        </p:spPr>
      </p:pic>
      <p:pic>
        <p:nvPicPr>
          <p:cNvPr id="3789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066800"/>
            <a:ext cx="3198813"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7738" y="5011738"/>
            <a:ext cx="1846262"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Rectangle 2"/>
          <p:cNvSpPr>
            <a:spLocks noGrp="1" noChangeArrowheads="1"/>
          </p:cNvSpPr>
          <p:nvPr>
            <p:ph type="title"/>
          </p:nvPr>
        </p:nvSpPr>
        <p:spPr>
          <a:xfrm>
            <a:off x="609600" y="-76200"/>
            <a:ext cx="7772400" cy="1143000"/>
          </a:xfrm>
        </p:spPr>
        <p:txBody>
          <a:bodyPr/>
          <a:lstStyle/>
          <a:p>
            <a:pPr eaLnBrk="1" hangingPunct="1">
              <a:defRPr/>
            </a:pPr>
            <a:r>
              <a:rPr lang="en-AU" sz="4000" dirty="0">
                <a:solidFill>
                  <a:srgbClr val="FF8000"/>
                </a:solidFill>
                <a:latin typeface="Times" charset="0"/>
                <a:ea typeface="ＭＳ Ｐゴシック" charset="0"/>
              </a:rPr>
              <a:t>A Total Solar Eclipse (TSE)</a:t>
            </a:r>
            <a:endParaRPr lang="en-AU" sz="4000" dirty="0">
              <a:latin typeface="Times" charset="0"/>
              <a:ea typeface="ＭＳ Ｐゴシック" charset="0"/>
            </a:endParaRPr>
          </a:p>
        </p:txBody>
      </p:sp>
      <p:sp>
        <p:nvSpPr>
          <p:cNvPr id="22533" name="Rectangle 3"/>
          <p:cNvSpPr>
            <a:spLocks noGrp="1" noChangeArrowheads="1"/>
          </p:cNvSpPr>
          <p:nvPr>
            <p:ph type="body" sz="half" idx="1"/>
          </p:nvPr>
        </p:nvSpPr>
        <p:spPr>
          <a:xfrm>
            <a:off x="0" y="1066800"/>
            <a:ext cx="9144000" cy="5715000"/>
          </a:xfrm>
        </p:spPr>
        <p:txBody>
          <a:bodyPr/>
          <a:lstStyle/>
          <a:p>
            <a:pPr eaLnBrk="1" hangingPunct="1">
              <a:lnSpc>
                <a:spcPct val="90000"/>
              </a:lnSpc>
              <a:buFontTx/>
              <a:buNone/>
              <a:defRPr/>
            </a:pPr>
            <a:r>
              <a:rPr lang="en-AU" sz="2400" b="1" dirty="0">
                <a:solidFill>
                  <a:srgbClr val="FFFF00"/>
                </a:solidFill>
                <a:latin typeface="Skia"/>
                <a:ea typeface="ＭＳ Ｐゴシック" charset="0"/>
                <a:cs typeface="Skia"/>
              </a:rPr>
              <a:t>Can occur when the Moon passes directly between </a:t>
            </a:r>
          </a:p>
          <a:p>
            <a:pPr eaLnBrk="1" hangingPunct="1">
              <a:lnSpc>
                <a:spcPct val="90000"/>
              </a:lnSpc>
              <a:buFontTx/>
              <a:buNone/>
              <a:defRPr/>
            </a:pPr>
            <a:r>
              <a:rPr lang="en-AU" sz="2400" b="1" dirty="0">
                <a:solidFill>
                  <a:srgbClr val="FFFF00"/>
                </a:solidFill>
                <a:latin typeface="Skia"/>
                <a:ea typeface="ＭＳ Ｐゴシック" charset="0"/>
                <a:cs typeface="Skia"/>
              </a:rPr>
              <a:t>the Earth and Sun, </a:t>
            </a:r>
            <a:r>
              <a:rPr lang="en-AU" sz="2400" b="1" i="1" dirty="0">
                <a:solidFill>
                  <a:srgbClr val="FFFF00"/>
                </a:solidFill>
                <a:latin typeface="Skia"/>
                <a:ea typeface="ＭＳ Ｐゴシック" charset="0"/>
                <a:cs typeface="Skia"/>
              </a:rPr>
              <a:t>IF</a:t>
            </a:r>
            <a:r>
              <a:rPr lang="en-AU" sz="2400" b="1" dirty="0">
                <a:solidFill>
                  <a:srgbClr val="FFFF00"/>
                </a:solidFill>
                <a:latin typeface="Skia"/>
                <a:ea typeface="ＭＳ Ｐゴシック" charset="0"/>
                <a:cs typeface="Skia"/>
              </a:rPr>
              <a:t> the MOON:</a:t>
            </a:r>
            <a:br>
              <a:rPr lang="en-AU" sz="2400" b="1" dirty="0">
                <a:solidFill>
                  <a:srgbClr val="FFFF00"/>
                </a:solidFill>
                <a:latin typeface="Skia"/>
                <a:ea typeface="ＭＳ Ｐゴシック" charset="0"/>
                <a:cs typeface="Skia"/>
              </a:rPr>
            </a:br>
            <a:endParaRPr lang="en-AU" sz="1600" b="1" dirty="0">
              <a:solidFill>
                <a:srgbClr val="FFFF00"/>
              </a:solidFill>
              <a:latin typeface="Skia"/>
              <a:ea typeface="ＭＳ Ｐゴシック" charset="0"/>
              <a:cs typeface="Skia"/>
            </a:endParaRPr>
          </a:p>
          <a:p>
            <a:pPr marL="457200" indent="-457200" eaLnBrk="1" hangingPunct="1">
              <a:lnSpc>
                <a:spcPct val="90000"/>
              </a:lnSpc>
              <a:buFontTx/>
              <a:buAutoNum type="arabicParenR"/>
              <a:defRPr/>
            </a:pPr>
            <a:r>
              <a:rPr lang="en-AU" sz="2400" b="1" dirty="0">
                <a:solidFill>
                  <a:srgbClr val="FFFF00"/>
                </a:solidFill>
                <a:latin typeface="Skia"/>
                <a:ea typeface="ＭＳ Ｐゴシック" charset="0"/>
                <a:cs typeface="Skia"/>
              </a:rPr>
              <a:t>is “new” (i.e., “in line” with the Sun in the sky)</a:t>
            </a:r>
          </a:p>
          <a:p>
            <a:pPr marL="0" indent="0" eaLnBrk="1" hangingPunct="1">
              <a:lnSpc>
                <a:spcPct val="90000"/>
              </a:lnSpc>
              <a:buFontTx/>
              <a:buNone/>
              <a:defRPr/>
            </a:pPr>
            <a:r>
              <a:rPr lang="en-AU" sz="2400" b="1" dirty="0">
                <a:solidFill>
                  <a:srgbClr val="FFFF00"/>
                </a:solidFill>
                <a:latin typeface="Skia"/>
                <a:ea typeface="ＭＳ Ｐゴシック" charset="0"/>
                <a:cs typeface="Skia"/>
              </a:rPr>
              <a:t>2) is close enough to Earth (orbit is elliptical)</a:t>
            </a:r>
          </a:p>
          <a:p>
            <a:pPr eaLnBrk="1" hangingPunct="1">
              <a:lnSpc>
                <a:spcPct val="90000"/>
              </a:lnSpc>
              <a:buFontTx/>
              <a:buNone/>
              <a:defRPr/>
            </a:pPr>
            <a:r>
              <a:rPr lang="en-AU" sz="2400" b="1" dirty="0">
                <a:solidFill>
                  <a:srgbClr val="FFFF00"/>
                </a:solidFill>
                <a:latin typeface="Skia"/>
                <a:ea typeface="ＭＳ Ｐゴシック" charset="0"/>
                <a:cs typeface="Skia"/>
              </a:rPr>
              <a:t>3)  is at a “node” (orbit is inclined to ecliptic)</a:t>
            </a:r>
            <a:endParaRPr lang="en-AU" sz="1400" b="1" dirty="0">
              <a:solidFill>
                <a:srgbClr val="FFFF00"/>
              </a:solidFill>
              <a:latin typeface="Skia"/>
              <a:ea typeface="ＭＳ Ｐゴシック" charset="0"/>
              <a:cs typeface="Skia"/>
            </a:endParaRPr>
          </a:p>
          <a:p>
            <a:pPr eaLnBrk="1" hangingPunct="1">
              <a:lnSpc>
                <a:spcPct val="90000"/>
              </a:lnSpc>
              <a:buFontTx/>
              <a:buNone/>
              <a:defRPr/>
            </a:pPr>
            <a:endParaRPr lang="en-AU" sz="1400" b="1" dirty="0">
              <a:solidFill>
                <a:srgbClr val="FFFF00"/>
              </a:solidFill>
              <a:latin typeface="Skia"/>
              <a:ea typeface="ＭＳ Ｐゴシック" charset="0"/>
              <a:cs typeface="Skia"/>
            </a:endParaRPr>
          </a:p>
          <a:p>
            <a:pPr eaLnBrk="1" hangingPunct="1">
              <a:lnSpc>
                <a:spcPct val="90000"/>
              </a:lnSpc>
              <a:buFontTx/>
              <a:buNone/>
              <a:defRPr/>
            </a:pPr>
            <a:r>
              <a:rPr lang="en-AU" sz="2400" b="1" dirty="0">
                <a:solidFill>
                  <a:srgbClr val="FFFF00"/>
                </a:solidFill>
                <a:latin typeface="Skia"/>
                <a:ea typeface="ＭＳ Ｐゴシック" charset="0"/>
                <a:cs typeface="Skia"/>
              </a:rPr>
              <a:t>                                     THEN…</a:t>
            </a:r>
            <a:endParaRPr lang="en-AU" sz="1400" b="1" dirty="0">
              <a:solidFill>
                <a:srgbClr val="FFFF00"/>
              </a:solidFill>
              <a:latin typeface="Skia"/>
              <a:ea typeface="ＭＳ Ｐゴシック" charset="0"/>
              <a:cs typeface="Skia"/>
            </a:endParaRPr>
          </a:p>
          <a:p>
            <a:pPr eaLnBrk="1" hangingPunct="1">
              <a:lnSpc>
                <a:spcPct val="90000"/>
              </a:lnSpc>
              <a:buFontTx/>
              <a:buNone/>
              <a:defRPr/>
            </a:pPr>
            <a:endParaRPr lang="en-AU" sz="1400" b="1" dirty="0">
              <a:solidFill>
                <a:srgbClr val="FFFF00"/>
              </a:solidFill>
              <a:latin typeface="Skia"/>
              <a:ea typeface="ＭＳ Ｐゴシック" charset="0"/>
              <a:cs typeface="Skia"/>
            </a:endParaRPr>
          </a:p>
          <a:p>
            <a:pPr marL="457200" indent="-457200" eaLnBrk="1" hangingPunct="1">
              <a:lnSpc>
                <a:spcPct val="90000"/>
              </a:lnSpc>
              <a:buFontTx/>
              <a:buAutoNum type="alphaUcParenR"/>
              <a:defRPr/>
            </a:pPr>
            <a:r>
              <a:rPr lang="en-AU" sz="2400" b="1" dirty="0">
                <a:solidFill>
                  <a:srgbClr val="FFFF00"/>
                </a:solidFill>
                <a:latin typeface="Skia"/>
                <a:ea typeface="ＭＳ Ｐゴシック" charset="0"/>
                <a:cs typeface="Skia"/>
              </a:rPr>
              <a:t>The Moon’s shadow will fall SOMEWHERE on the Earth</a:t>
            </a:r>
          </a:p>
          <a:p>
            <a:pPr marL="457200" indent="-457200" eaLnBrk="1" hangingPunct="1">
              <a:lnSpc>
                <a:spcPct val="90000"/>
              </a:lnSpc>
              <a:buFontTx/>
              <a:buAutoNum type="alphaUcParenR"/>
              <a:defRPr/>
            </a:pPr>
            <a:r>
              <a:rPr lang="en-AU" sz="2400" b="1" dirty="0">
                <a:solidFill>
                  <a:srgbClr val="FFFF00"/>
                </a:solidFill>
                <a:latin typeface="Skia"/>
                <a:ea typeface="ＭＳ Ｐゴシック" charset="0"/>
                <a:cs typeface="Skia"/>
              </a:rPr>
              <a:t>The Sun’s photosphere will be totally obscured </a:t>
            </a:r>
          </a:p>
          <a:p>
            <a:pPr eaLnBrk="1" hangingPunct="1">
              <a:lnSpc>
                <a:spcPct val="90000"/>
              </a:lnSpc>
              <a:buFontTx/>
              <a:buNone/>
              <a:defRPr/>
            </a:pPr>
            <a:r>
              <a:rPr lang="en-AU" sz="2400" b="1" dirty="0">
                <a:solidFill>
                  <a:srgbClr val="FFFF00"/>
                </a:solidFill>
                <a:latin typeface="Skia"/>
                <a:ea typeface="ＭＳ Ｐゴシック" charset="0"/>
                <a:cs typeface="Skia"/>
              </a:rPr>
              <a:t>         at the right place, and at the right time.</a:t>
            </a:r>
            <a:endParaRPr lang="en-AU" sz="1400" b="1" dirty="0">
              <a:solidFill>
                <a:srgbClr val="FFFF00"/>
              </a:solidFill>
              <a:latin typeface="Skia"/>
              <a:ea typeface="ＭＳ Ｐゴシック" charset="0"/>
              <a:cs typeface="Skia"/>
            </a:endParaRPr>
          </a:p>
          <a:p>
            <a:pPr eaLnBrk="1" hangingPunct="1">
              <a:lnSpc>
                <a:spcPct val="90000"/>
              </a:lnSpc>
              <a:buFontTx/>
              <a:buNone/>
              <a:defRPr/>
            </a:pPr>
            <a:endParaRPr lang="en-AU" sz="1400" b="1" dirty="0">
              <a:solidFill>
                <a:srgbClr val="FFFF00"/>
              </a:solidFill>
              <a:latin typeface="Skia"/>
              <a:ea typeface="ＭＳ Ｐゴシック" charset="0"/>
              <a:cs typeface="Skia"/>
            </a:endParaRPr>
          </a:p>
          <a:p>
            <a:pPr eaLnBrk="1" hangingPunct="1">
              <a:lnSpc>
                <a:spcPct val="90000"/>
              </a:lnSpc>
              <a:buFontTx/>
              <a:buNone/>
              <a:defRPr/>
            </a:pPr>
            <a:r>
              <a:rPr lang="en-AU" sz="2400" b="1" dirty="0">
                <a:solidFill>
                  <a:srgbClr val="FFFF00"/>
                </a:solidFill>
                <a:latin typeface="Skia"/>
                <a:ea typeface="ＭＳ Ｐゴシック" charset="0"/>
                <a:cs typeface="Skia"/>
              </a:rPr>
              <a:t>The Moon’s UMBRAL shadow on the Earth can be</a:t>
            </a:r>
          </a:p>
          <a:p>
            <a:pPr eaLnBrk="1" hangingPunct="1">
              <a:lnSpc>
                <a:spcPct val="90000"/>
              </a:lnSpc>
              <a:buFontTx/>
              <a:buNone/>
              <a:defRPr/>
            </a:pPr>
            <a:r>
              <a:rPr lang="en-AU" sz="2400" b="1" dirty="0">
                <a:solidFill>
                  <a:srgbClr val="FFFF00"/>
                </a:solidFill>
                <a:latin typeface="Skia"/>
                <a:ea typeface="ＭＳ Ｐゴシック" charset="0"/>
                <a:cs typeface="Skia"/>
              </a:rPr>
              <a:t>from zero to a few hundred km wide.</a:t>
            </a:r>
          </a:p>
        </p:txBody>
      </p:sp>
    </p:spTree>
  </p:cSld>
  <p:clrMapOvr>
    <a:masterClrMapping/>
  </p:clrMapOvr>
  <p:transition xmlns:p14="http://schemas.microsoft.com/office/powerpoint/2010/main" spd="slow" advTm="14000">
    <p:cut/>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4" name="Straight Connector 3"/>
          <p:cNvCxnSpPr/>
          <p:nvPr/>
        </p:nvCxnSpPr>
        <p:spPr>
          <a:xfrm>
            <a:off x="111125" y="0"/>
            <a:ext cx="0" cy="6858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9013825" y="0"/>
            <a:ext cx="0" cy="6858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9940" name="Rectangle 8"/>
          <p:cNvSpPr>
            <a:spLocks noChangeArrowheads="1"/>
          </p:cNvSpPr>
          <p:nvPr/>
        </p:nvSpPr>
        <p:spPr bwMode="auto">
          <a:xfrm>
            <a:off x="6350" y="0"/>
            <a:ext cx="914400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n-US" sz="2000">
              <a:solidFill>
                <a:srgbClr val="FFFF00"/>
              </a:solidFill>
              <a:latin typeface="Skia" charset="0"/>
              <a:cs typeface="Skia" charset="0"/>
            </a:endParaRPr>
          </a:p>
          <a:p>
            <a:pPr algn="ctr"/>
            <a:r>
              <a:rPr lang="en-US" sz="4000">
                <a:solidFill>
                  <a:srgbClr val="FFFF00"/>
                </a:solidFill>
                <a:latin typeface="Skia" charset="0"/>
                <a:cs typeface="Skia" charset="0"/>
              </a:rPr>
              <a:t>And, it All Comes Together </a:t>
            </a:r>
            <a:r>
              <a:rPr lang="en-US" sz="4000" i="1">
                <a:solidFill>
                  <a:srgbClr val="FFFF00"/>
                </a:solidFill>
                <a:latin typeface="Skia" charset="0"/>
                <a:cs typeface="Skia" charset="0"/>
              </a:rPr>
              <a:t>TOMORROW</a:t>
            </a:r>
            <a:r>
              <a:rPr lang="en-US" sz="4000">
                <a:solidFill>
                  <a:srgbClr val="FFFF00"/>
                </a:solidFill>
                <a:latin typeface="Skia" charset="0"/>
                <a:cs typeface="Skia" charset="0"/>
              </a:rPr>
              <a:t>!</a:t>
            </a:r>
          </a:p>
          <a:p>
            <a:pPr algn="ctr"/>
            <a:endParaRPr lang="en-US" sz="4000">
              <a:solidFill>
                <a:srgbClr val="FFFF00"/>
              </a:solidFill>
              <a:latin typeface="Skia" charset="0"/>
              <a:cs typeface="Skia" charset="0"/>
            </a:endParaRPr>
          </a:p>
          <a:p>
            <a:pPr algn="ctr"/>
            <a:r>
              <a:rPr lang="en-US" sz="4000">
                <a:solidFill>
                  <a:srgbClr val="FFFF00"/>
                </a:solidFill>
                <a:latin typeface="Skia" charset="0"/>
                <a:cs typeface="Skia" charset="0"/>
              </a:rPr>
              <a:t>20 MARCH 2015</a:t>
            </a:r>
          </a:p>
          <a:p>
            <a:pPr algn="ctr"/>
            <a:endParaRPr lang="en-US" sz="4000">
              <a:solidFill>
                <a:srgbClr val="FFFF00"/>
              </a:solidFill>
              <a:latin typeface="Skia" charset="0"/>
              <a:cs typeface="Skia" charset="0"/>
            </a:endParaRPr>
          </a:p>
          <a:p>
            <a:pPr algn="ctr"/>
            <a:r>
              <a:rPr lang="en-US" sz="4000">
                <a:solidFill>
                  <a:srgbClr val="FFFF00"/>
                </a:solidFill>
                <a:latin typeface="Skia" charset="0"/>
                <a:cs typeface="Skia" charset="0"/>
              </a:rPr>
              <a:t>From 09:09 UT – 10:21 UT …</a:t>
            </a:r>
          </a:p>
          <a:p>
            <a:pPr algn="ctr"/>
            <a:endParaRPr lang="en-US" sz="4000">
              <a:solidFill>
                <a:srgbClr val="FFFF00"/>
              </a:solidFill>
              <a:latin typeface="Skia" charset="0"/>
              <a:cs typeface="Skia" charset="0"/>
            </a:endParaRPr>
          </a:p>
          <a:p>
            <a:pPr algn="ctr"/>
            <a:r>
              <a:rPr lang="en-US" sz="4000">
                <a:solidFill>
                  <a:srgbClr val="1541FF"/>
                </a:solidFill>
                <a:latin typeface="Skia" charset="0"/>
                <a:cs typeface="Skia" charset="0"/>
              </a:rPr>
              <a:t>A tiny “slice” of the Earth’s surface</a:t>
            </a:r>
          </a:p>
          <a:p>
            <a:pPr algn="ctr"/>
            <a:r>
              <a:rPr lang="en-US" sz="4000">
                <a:solidFill>
                  <a:srgbClr val="1541FF"/>
                </a:solidFill>
                <a:latin typeface="Skia" charset="0"/>
                <a:cs typeface="Skia" charset="0"/>
              </a:rPr>
              <a:t>will be momentarily plunged into the darkness of the Moon’s shadow</a:t>
            </a:r>
            <a:endParaRPr lang="en-US" sz="4000">
              <a:solidFill>
                <a:srgbClr val="FFFF00"/>
              </a:solidFill>
              <a:latin typeface="Skia" charset="0"/>
              <a:cs typeface="Skia" charset="0"/>
            </a:endParaRPr>
          </a:p>
        </p:txBody>
      </p:sp>
    </p:spTree>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01_END-TO-EN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5113" y="0"/>
            <a:ext cx="6073775" cy="6858000"/>
          </a:xfrm>
          <a:prstGeom prst="rect">
            <a:avLst/>
          </a:prstGeom>
        </p:spPr>
      </p:pic>
      <p:grpSp>
        <p:nvGrpSpPr>
          <p:cNvPr id="40963" name="Group 6"/>
          <p:cNvGrpSpPr>
            <a:grpSpLocks/>
          </p:cNvGrpSpPr>
          <p:nvPr/>
        </p:nvGrpSpPr>
        <p:grpSpPr bwMode="auto">
          <a:xfrm>
            <a:off x="292100" y="0"/>
            <a:ext cx="7634288" cy="5791200"/>
            <a:chOff x="291314" y="0"/>
            <a:chExt cx="7634605" cy="5791200"/>
          </a:xfrm>
        </p:grpSpPr>
        <p:sp>
          <p:nvSpPr>
            <p:cNvPr id="40964" name="TextBox 3"/>
            <p:cNvSpPr txBox="1">
              <a:spLocks noChangeArrowheads="1"/>
            </p:cNvSpPr>
            <p:nvPr/>
          </p:nvSpPr>
          <p:spPr bwMode="auto">
            <a:xfrm>
              <a:off x="291314" y="5329535"/>
              <a:ext cx="16898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b="1">
                  <a:solidFill>
                    <a:schemeClr val="bg1"/>
                  </a:solidFill>
                  <a:latin typeface="Arial" charset="0"/>
                  <a:cs typeface="Arial" charset="0"/>
                </a:rPr>
                <a:t>09:09 UTC</a:t>
              </a:r>
            </a:p>
          </p:txBody>
        </p:sp>
        <p:sp>
          <p:nvSpPr>
            <p:cNvPr id="40965" name="TextBox 4"/>
            <p:cNvSpPr txBox="1">
              <a:spLocks noChangeArrowheads="1"/>
            </p:cNvSpPr>
            <p:nvPr/>
          </p:nvSpPr>
          <p:spPr bwMode="auto">
            <a:xfrm>
              <a:off x="4101314" y="0"/>
              <a:ext cx="16898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b="1">
                  <a:solidFill>
                    <a:schemeClr val="bg1"/>
                  </a:solidFill>
                  <a:latin typeface="Arial" charset="0"/>
                  <a:cs typeface="Arial" charset="0"/>
                </a:rPr>
                <a:t>10:21 UTC</a:t>
              </a:r>
            </a:p>
          </p:txBody>
        </p:sp>
        <p:sp>
          <p:nvSpPr>
            <p:cNvPr id="40966" name="TextBox 5"/>
            <p:cNvSpPr txBox="1">
              <a:spLocks noChangeArrowheads="1"/>
            </p:cNvSpPr>
            <p:nvPr/>
          </p:nvSpPr>
          <p:spPr bwMode="auto">
            <a:xfrm>
              <a:off x="5791200" y="4648200"/>
              <a:ext cx="2134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b="1">
                  <a:solidFill>
                    <a:schemeClr val="bg1"/>
                  </a:solidFill>
                  <a:latin typeface="Arial" charset="0"/>
                  <a:cs typeface="Arial" charset="0"/>
                </a:rPr>
                <a:t>09:43:30 UTC</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138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TextBox 7"/>
          <p:cNvSpPr txBox="1">
            <a:spLocks noChangeArrowheads="1"/>
          </p:cNvSpPr>
          <p:nvPr/>
        </p:nvSpPr>
        <p:spPr bwMode="auto">
          <a:xfrm>
            <a:off x="0" y="-7620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bg1"/>
                </a:solidFill>
                <a:latin typeface="Calibri" charset="0"/>
                <a:cs typeface="Calibri" charset="0"/>
              </a:rPr>
              <a:t>TSE 20 MARCH 2015                                                            VERNAL EQUINOX</a:t>
            </a:r>
          </a:p>
          <a:p>
            <a:r>
              <a:rPr lang="en-US">
                <a:solidFill>
                  <a:schemeClr val="bg1"/>
                </a:solidFill>
                <a:latin typeface="Calibri" charset="0"/>
                <a:cs typeface="Calibri" charset="0"/>
              </a:rPr>
              <a:t>View: North Pole                                                                                 22:45 UTC</a:t>
            </a:r>
          </a:p>
          <a:p>
            <a:r>
              <a:rPr lang="en-US">
                <a:solidFill>
                  <a:schemeClr val="bg1"/>
                </a:solidFill>
                <a:latin typeface="Calibri" charset="0"/>
                <a:cs typeface="Calibri" charset="0"/>
              </a:rPr>
              <a:t>09:09 UTC</a:t>
            </a:r>
          </a:p>
          <a:p>
            <a:endParaRPr lang="en-US"/>
          </a:p>
        </p:txBody>
      </p:sp>
      <p:sp>
        <p:nvSpPr>
          <p:cNvPr id="41987" name="TextBox 8"/>
          <p:cNvSpPr txBox="1">
            <a:spLocks noChangeArrowheads="1"/>
          </p:cNvSpPr>
          <p:nvPr/>
        </p:nvSpPr>
        <p:spPr bwMode="auto">
          <a:xfrm>
            <a:off x="4487863" y="4027488"/>
            <a:ext cx="482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solidFill>
                  <a:srgbClr val="FF0000"/>
                </a:solidFill>
                <a:latin typeface="Calibri" charset="0"/>
                <a:cs typeface="Calibri" charset="0"/>
              </a:rPr>
              <a:t>NP</a:t>
            </a:r>
            <a:endParaRPr lang="en-US" sz="2000">
              <a:solidFill>
                <a:srgbClr val="FF0000"/>
              </a:solidFill>
            </a:endParaRPr>
          </a:p>
        </p:txBody>
      </p:sp>
      <p:sp>
        <p:nvSpPr>
          <p:cNvPr id="41988" name="TextBox 13"/>
          <p:cNvSpPr txBox="1">
            <a:spLocks noChangeArrowheads="1"/>
          </p:cNvSpPr>
          <p:nvPr/>
        </p:nvSpPr>
        <p:spPr bwMode="auto">
          <a:xfrm>
            <a:off x="6781800" y="2724150"/>
            <a:ext cx="936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solidFill>
                  <a:schemeClr val="bg1"/>
                </a:solidFill>
                <a:latin typeface="Calibri" charset="0"/>
                <a:cs typeface="Calibri" charset="0"/>
              </a:rPr>
              <a:t>Iceland</a:t>
            </a:r>
            <a:endParaRPr lang="en-US" sz="2000">
              <a:solidFill>
                <a:schemeClr val="bg1"/>
              </a:solidFill>
            </a:endParaRPr>
          </a:p>
        </p:txBody>
      </p:sp>
      <p:cxnSp>
        <p:nvCxnSpPr>
          <p:cNvPr id="12" name="Straight Arrow Connector 11"/>
          <p:cNvCxnSpPr/>
          <p:nvPr/>
        </p:nvCxnSpPr>
        <p:spPr bwMode="auto">
          <a:xfrm flipH="1">
            <a:off x="6400800" y="2971800"/>
            <a:ext cx="457200" cy="228600"/>
          </a:xfrm>
          <a:prstGeom prst="straightConnector1">
            <a:avLst/>
          </a:prstGeom>
          <a:solidFill>
            <a:schemeClr val="accent1"/>
          </a:solidFill>
          <a:ln w="6350"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1990" name="TextBox 17"/>
          <p:cNvSpPr txBox="1">
            <a:spLocks noChangeArrowheads="1"/>
          </p:cNvSpPr>
          <p:nvPr/>
        </p:nvSpPr>
        <p:spPr bwMode="auto">
          <a:xfrm>
            <a:off x="3109913" y="3352800"/>
            <a:ext cx="10810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solidFill>
                  <a:schemeClr val="bg1"/>
                </a:solidFill>
                <a:latin typeface="Calibri" charset="0"/>
                <a:cs typeface="Calibri" charset="0"/>
              </a:rPr>
              <a:t>Svalbard</a:t>
            </a:r>
            <a:endParaRPr lang="en-US" sz="2000">
              <a:solidFill>
                <a:schemeClr val="bg1"/>
              </a:solidFill>
            </a:endParaRPr>
          </a:p>
        </p:txBody>
      </p:sp>
      <p:cxnSp>
        <p:nvCxnSpPr>
          <p:cNvPr id="19" name="Straight Arrow Connector 18"/>
          <p:cNvCxnSpPr/>
          <p:nvPr/>
        </p:nvCxnSpPr>
        <p:spPr bwMode="auto">
          <a:xfrm flipV="1">
            <a:off x="4114800" y="3429000"/>
            <a:ext cx="609600" cy="152400"/>
          </a:xfrm>
          <a:prstGeom prst="straightConnector1">
            <a:avLst/>
          </a:prstGeom>
          <a:solidFill>
            <a:schemeClr val="accent1"/>
          </a:solidFill>
          <a:ln w="6350"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2_TSE2015_NP_VIEW.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588"/>
            <a:ext cx="9144000" cy="6854825"/>
          </a:xfrm>
          <a:prstGeom prst="rect">
            <a:avLst/>
          </a:prstGeom>
        </p:spPr>
      </p:pic>
      <p:sp>
        <p:nvSpPr>
          <p:cNvPr id="43010" name="TextBox 7"/>
          <p:cNvSpPr txBox="1">
            <a:spLocks noChangeArrowheads="1"/>
          </p:cNvSpPr>
          <p:nvPr/>
        </p:nvSpPr>
        <p:spPr bwMode="auto">
          <a:xfrm>
            <a:off x="0" y="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bg1"/>
                </a:solidFill>
                <a:latin typeface="Calibri" charset="0"/>
                <a:cs typeface="Calibri" charset="0"/>
              </a:rPr>
              <a:t>From: 09:09 UTC                                                                          To: 10:21 UTC</a:t>
            </a:r>
            <a:endParaRPr lang="en-US"/>
          </a:p>
        </p:txBody>
      </p:sp>
      <p:sp>
        <p:nvSpPr>
          <p:cNvPr id="3" name="TextBox 2"/>
          <p:cNvSpPr txBox="1">
            <a:spLocks noChangeArrowheads="1"/>
          </p:cNvSpPr>
          <p:nvPr/>
        </p:nvSpPr>
        <p:spPr bwMode="auto">
          <a:xfrm>
            <a:off x="0" y="647223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An “Arc” Around Eastern Greenland</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364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video>
              <p:cMediaNode vol="80000">
                <p:cTn id="15" fill="hold" display="0">
                  <p:stCondLst>
                    <p:cond delay="indefinite"/>
                  </p:stCondLst>
                </p:cTn>
                <p:tgtEl>
                  <p:spTgt spid="4"/>
                </p:tgtEl>
              </p:cMediaNode>
            </p:video>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403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9400" y="0"/>
            <a:ext cx="6038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058" name="TextBox 7"/>
          <p:cNvSpPr txBox="1">
            <a:spLocks noChangeArrowheads="1"/>
          </p:cNvSpPr>
          <p:nvPr/>
        </p:nvSpPr>
        <p:spPr bwMode="auto">
          <a:xfrm>
            <a:off x="5888038" y="838200"/>
            <a:ext cx="32766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chemeClr val="bg1"/>
                </a:solidFill>
                <a:latin typeface="Calibri" charset="0"/>
                <a:cs typeface="Calibri" charset="0"/>
              </a:rPr>
              <a:t>Path of Totaliy</a:t>
            </a:r>
          </a:p>
          <a:p>
            <a:pPr algn="ctr"/>
            <a:endParaRPr lang="en-US" sz="2800">
              <a:solidFill>
                <a:schemeClr val="bg1"/>
              </a:solidFill>
              <a:latin typeface="Calibri" charset="0"/>
              <a:cs typeface="Calibri" charset="0"/>
            </a:endParaRPr>
          </a:p>
          <a:p>
            <a:pPr algn="ctr"/>
            <a:r>
              <a:rPr lang="en-US" sz="2800">
                <a:solidFill>
                  <a:schemeClr val="bg1"/>
                </a:solidFill>
                <a:latin typeface="Calibri" charset="0"/>
                <a:cs typeface="Calibri" charset="0"/>
              </a:rPr>
              <a:t>At Sea Level (red)</a:t>
            </a:r>
          </a:p>
          <a:p>
            <a:pPr algn="ctr"/>
            <a:endParaRPr lang="en-US" sz="2800">
              <a:solidFill>
                <a:schemeClr val="bg1"/>
              </a:solidFill>
              <a:latin typeface="Calibri" charset="0"/>
              <a:cs typeface="Calibri" charset="0"/>
            </a:endParaRPr>
          </a:p>
          <a:p>
            <a:pPr algn="ctr"/>
            <a:r>
              <a:rPr lang="en-US" sz="2800">
                <a:solidFill>
                  <a:schemeClr val="bg1"/>
                </a:solidFill>
                <a:latin typeface="Calibri" charset="0"/>
                <a:cs typeface="Calibri" charset="0"/>
              </a:rPr>
              <a:t>vs.</a:t>
            </a:r>
          </a:p>
          <a:p>
            <a:pPr algn="ctr"/>
            <a:endParaRPr lang="en-US" sz="2800">
              <a:solidFill>
                <a:schemeClr val="bg1"/>
              </a:solidFill>
              <a:latin typeface="Calibri" charset="0"/>
              <a:cs typeface="Calibri" charset="0"/>
            </a:endParaRPr>
          </a:p>
          <a:p>
            <a:pPr algn="ctr"/>
            <a:r>
              <a:rPr lang="en-US" sz="2800">
                <a:solidFill>
                  <a:schemeClr val="bg1"/>
                </a:solidFill>
                <a:latin typeface="Calibri" charset="0"/>
                <a:cs typeface="Calibri" charset="0"/>
              </a:rPr>
              <a:t>36,000 ft (dotted)</a:t>
            </a:r>
          </a:p>
          <a:p>
            <a:pPr algn="ctr"/>
            <a:endParaRPr lang="en-US" sz="2800">
              <a:solidFill>
                <a:schemeClr val="bg1"/>
              </a:solidFill>
              <a:latin typeface="Calibri" charset="0"/>
              <a:cs typeface="Calibri" charset="0"/>
            </a:endParaRPr>
          </a:p>
          <a:p>
            <a:pPr algn="ctr"/>
            <a:r>
              <a:rPr lang="en-US" sz="2800">
                <a:solidFill>
                  <a:schemeClr val="bg1"/>
                </a:solidFill>
                <a:latin typeface="Calibri" charset="0"/>
                <a:cs typeface="Calibri" charset="0"/>
              </a:rPr>
              <a:t>Umbra at</a:t>
            </a:r>
          </a:p>
          <a:p>
            <a:pPr algn="ctr"/>
            <a:r>
              <a:rPr lang="en-US" sz="2800">
                <a:solidFill>
                  <a:schemeClr val="bg1"/>
                </a:solidFill>
                <a:latin typeface="Calibri" charset="0"/>
                <a:cs typeface="Calibri" charset="0"/>
              </a:rPr>
              <a:t>09:43:30 UTC</a:t>
            </a:r>
          </a:p>
          <a:p>
            <a:pPr algn="ctr"/>
            <a:endParaRPr lang="en-US" sz="2800">
              <a:solidFill>
                <a:schemeClr val="bg1"/>
              </a:solidFill>
              <a:latin typeface="Calibri" charset="0"/>
              <a:cs typeface="Calibri" charset="0"/>
            </a:endParaRPr>
          </a:p>
        </p:txBody>
      </p:sp>
      <p:pic>
        <p:nvPicPr>
          <p:cNvPr id="4505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588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03_CLOSE_SIM.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
        <p:nvSpPr>
          <p:cNvPr id="46083" name="Rectangle 6"/>
          <p:cNvSpPr>
            <a:spLocks noChangeArrowheads="1"/>
          </p:cNvSpPr>
          <p:nvPr/>
        </p:nvSpPr>
        <p:spPr bwMode="auto">
          <a:xfrm>
            <a:off x="0" y="5603875"/>
            <a:ext cx="7553325" cy="3937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3900" y="0"/>
            <a:ext cx="7680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813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4800" y="0"/>
            <a:ext cx="599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9154" name="TextBox 3"/>
          <p:cNvSpPr txBox="1">
            <a:spLocks noChangeArrowheads="1"/>
          </p:cNvSpPr>
          <p:nvPr/>
        </p:nvSpPr>
        <p:spPr bwMode="auto">
          <a:xfrm>
            <a:off x="0" y="-12700"/>
            <a:ext cx="9144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rgbClr val="D5D5D5"/>
                </a:solidFill>
                <a:latin typeface="Calibri" charset="0"/>
                <a:cs typeface="Calibri" charset="0"/>
              </a:rPr>
              <a:t>Mid-Eclipse Intercept 09:43:30 UTC @ 36 kft AMSL</a:t>
            </a:r>
          </a:p>
          <a:p>
            <a:pPr algn="ctr"/>
            <a:r>
              <a:rPr lang="en-US" sz="2800">
                <a:solidFill>
                  <a:srgbClr val="D5D5D5"/>
                </a:solidFill>
                <a:latin typeface="Calibri" charset="0"/>
                <a:cs typeface="Calibri" charset="0"/>
              </a:rPr>
              <a:t>Assumed Statistical Winds Aloft 35 kts from 315°</a:t>
            </a:r>
            <a:br>
              <a:rPr lang="en-US" sz="2800">
                <a:solidFill>
                  <a:srgbClr val="D5D5D5"/>
                </a:solidFill>
                <a:latin typeface="Calibri" charset="0"/>
                <a:cs typeface="Calibri" charset="0"/>
              </a:rPr>
            </a:br>
            <a:r>
              <a:rPr lang="en-US" sz="2800">
                <a:solidFill>
                  <a:srgbClr val="D5D5D5"/>
                </a:solidFill>
                <a:latin typeface="Calibri" charset="0"/>
                <a:cs typeface="Calibri" charset="0"/>
              </a:rPr>
              <a:t>Duration of Totality: 3m 45s</a:t>
            </a:r>
          </a:p>
        </p:txBody>
      </p:sp>
      <p:graphicFrame>
        <p:nvGraphicFramePr>
          <p:cNvPr id="6" name="Table 5"/>
          <p:cNvGraphicFramePr>
            <a:graphicFrameLocks noGrp="1"/>
          </p:cNvGraphicFramePr>
          <p:nvPr/>
        </p:nvGraphicFramePr>
        <p:xfrm>
          <a:off x="-25400" y="1905000"/>
          <a:ext cx="5181600" cy="4297503"/>
        </p:xfrm>
        <a:graphic>
          <a:graphicData uri="http://schemas.openxmlformats.org/drawingml/2006/table">
            <a:tbl>
              <a:tblPr firstRow="1" bandRow="1">
                <a:tableStyleId>{2D5ABB26-0587-4C30-8999-92F81FD0307C}</a:tableStyleId>
              </a:tblPr>
              <a:tblGrid>
                <a:gridCol w="1727200"/>
                <a:gridCol w="1422400"/>
                <a:gridCol w="2032000"/>
              </a:tblGrid>
              <a:tr h="1005785">
                <a:tc>
                  <a:txBody>
                    <a:bodyPr/>
                    <a:lstStyle/>
                    <a:p>
                      <a:endParaRPr lang="en-US" sz="1200" b="1" dirty="0">
                        <a:solidFill>
                          <a:schemeClr val="bg1"/>
                        </a:solidFill>
                        <a:latin typeface="Calibri"/>
                        <a:cs typeface="Calibri"/>
                      </a:endParaRPr>
                    </a:p>
                    <a:p>
                      <a:r>
                        <a:rPr lang="en-US" sz="2400" b="1" dirty="0">
                          <a:solidFill>
                            <a:schemeClr val="bg1"/>
                          </a:solidFill>
                          <a:latin typeface="Calibri"/>
                          <a:cs typeface="Calibri"/>
                        </a:rPr>
                        <a:t>TR START</a:t>
                      </a: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a:solidFill>
                          <a:schemeClr val="bg1"/>
                        </a:solidFill>
                        <a:latin typeface="Calibri"/>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09:34:00</a:t>
                      </a:r>
                    </a:p>
                    <a:p>
                      <a:endParaRPr lang="en-US" sz="2400" b="1" dirty="0">
                        <a:latin typeface="Calibri"/>
                        <a:cs typeface="Calibri"/>
                      </a:endParaRP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C2   – 7m 06s</a:t>
                      </a:r>
                    </a:p>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Mid</a:t>
                      </a:r>
                      <a:r>
                        <a:rPr lang="en-US" sz="2400" b="1" baseline="0" dirty="0">
                          <a:solidFill>
                            <a:schemeClr val="bg1"/>
                          </a:solidFill>
                          <a:latin typeface="Calibri"/>
                          <a:cs typeface="Calibri"/>
                        </a:rPr>
                        <a:t> – 9m 00s</a:t>
                      </a:r>
                      <a:r>
                        <a:rPr lang="en-US" sz="2400" b="1" dirty="0">
                          <a:solidFill>
                            <a:schemeClr val="bg1"/>
                          </a:solidFill>
                          <a:latin typeface="Calibri"/>
                          <a:cs typeface="Calibri"/>
                        </a:rPr>
                        <a:t> </a:t>
                      </a:r>
                    </a:p>
                  </a:txBody>
                  <a:tcPr marT="45712" marB="45712"/>
                </a:tc>
              </a:tr>
              <a:tr h="100578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a:solidFill>
                          <a:schemeClr val="bg1"/>
                        </a:solidFill>
                        <a:latin typeface="Calibri"/>
                        <a:cs typeface="Calibri"/>
                      </a:endParaRPr>
                    </a:p>
                    <a:p>
                      <a:r>
                        <a:rPr lang="en-US" sz="2400" b="1" dirty="0">
                          <a:solidFill>
                            <a:schemeClr val="bg1"/>
                          </a:solidFill>
                          <a:latin typeface="Calibri"/>
                          <a:cs typeface="Calibri"/>
                        </a:rPr>
                        <a:t>C2</a:t>
                      </a: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a:solidFill>
                          <a:schemeClr val="bg1"/>
                        </a:solidFill>
                        <a:latin typeface="Calibri"/>
                        <a:cs typeface="Calibri"/>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09:41:36</a:t>
                      </a:r>
                    </a:p>
                    <a:p>
                      <a:endParaRPr lang="en-US" sz="2400" b="1" dirty="0">
                        <a:latin typeface="Calibri"/>
                        <a:cs typeface="Calibri"/>
                      </a:endParaRP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Mid</a:t>
                      </a:r>
                      <a:r>
                        <a:rPr lang="en-US" sz="2400" b="1" baseline="0" dirty="0">
                          <a:solidFill>
                            <a:schemeClr val="bg1"/>
                          </a:solidFill>
                          <a:latin typeface="Calibri"/>
                          <a:cs typeface="Calibri"/>
                        </a:rPr>
                        <a:t> – 1m 54s</a:t>
                      </a:r>
                    </a:p>
                    <a:p>
                      <a:pPr marL="0" marR="0" indent="0" algn="l" defTabSz="4572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latin typeface="Calibri"/>
                          <a:cs typeface="Calibri"/>
                        </a:rPr>
                        <a:t>C3   – 3m 45s</a:t>
                      </a:r>
                      <a:endParaRPr lang="en-US" sz="2400" b="1" dirty="0">
                        <a:latin typeface="Calibri"/>
                        <a:cs typeface="Calibri"/>
                      </a:endParaRPr>
                    </a:p>
                  </a:txBody>
                  <a:tcPr marT="45712" marB="45712"/>
                </a:tc>
              </a:tr>
              <a:tr h="63996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Mid-Eclipse</a:t>
                      </a:r>
                      <a:endParaRPr lang="en-US" sz="2400" b="1" dirty="0">
                        <a:latin typeface="Calibri"/>
                        <a:cs typeface="Calibri"/>
                      </a:endParaRP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09:43:30</a:t>
                      </a:r>
                      <a:endParaRPr lang="en-US" sz="2400" b="1" dirty="0">
                        <a:latin typeface="Calibri"/>
                        <a:cs typeface="Calibri"/>
                      </a:endParaRP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latin typeface="Calibri"/>
                          <a:cs typeface="Calibri"/>
                        </a:rPr>
                        <a:t>C3   – 1m 50s</a:t>
                      </a:r>
                      <a:endParaRPr lang="en-US" sz="2400" b="1" dirty="0">
                        <a:latin typeface="Calibri"/>
                        <a:cs typeface="Calibri"/>
                      </a:endParaRPr>
                    </a:p>
                  </a:txBody>
                  <a:tcPr marT="45712" marB="45712"/>
                </a:tc>
              </a:tr>
              <a:tr h="82291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C3</a:t>
                      </a:r>
                    </a:p>
                    <a:p>
                      <a:endParaRPr lang="en-US" sz="2400" b="1" dirty="0">
                        <a:latin typeface="Calibri"/>
                        <a:cs typeface="Calibri"/>
                      </a:endParaRP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09:45:20</a:t>
                      </a:r>
                    </a:p>
                    <a:p>
                      <a:endParaRPr lang="en-US" sz="2400" b="1" dirty="0">
                        <a:latin typeface="Calibri"/>
                        <a:cs typeface="Calibri"/>
                      </a:endParaRP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latin typeface="Calibri"/>
                          <a:cs typeface="Calibri"/>
                        </a:rPr>
                        <a:t>End  – 4m 10s</a:t>
                      </a:r>
                      <a:endParaRPr lang="en-US" sz="2400" b="1" dirty="0">
                        <a:latin typeface="Calibri"/>
                        <a:cs typeface="Calibri"/>
                      </a:endParaRPr>
                    </a:p>
                  </a:txBody>
                  <a:tcPr marT="45712" marB="45712"/>
                </a:tc>
              </a:tr>
              <a:tr h="82291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TR END</a:t>
                      </a:r>
                    </a:p>
                    <a:p>
                      <a:endParaRPr lang="en-US" sz="2400" b="1" dirty="0">
                        <a:latin typeface="Calibri"/>
                        <a:cs typeface="Calibri"/>
                      </a:endParaRPr>
                    </a:p>
                  </a:txBody>
                  <a:tcPr marT="45712" marB="4571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Calibri"/>
                        </a:rPr>
                        <a:t>09:49:30</a:t>
                      </a:r>
                    </a:p>
                    <a:p>
                      <a:endParaRPr lang="en-US" sz="2400" b="1" dirty="0">
                        <a:latin typeface="Calibri"/>
                        <a:cs typeface="Calibri"/>
                      </a:endParaRPr>
                    </a:p>
                  </a:txBody>
                  <a:tcPr marT="45712" marB="45712"/>
                </a:tc>
                <a:tc>
                  <a:txBody>
                    <a:bodyPr/>
                    <a:lstStyle/>
                    <a:p>
                      <a:endParaRPr lang="en-US" sz="2400" b="1" dirty="0">
                        <a:latin typeface="Calibri"/>
                        <a:cs typeface="Calibri"/>
                      </a:endParaRPr>
                    </a:p>
                  </a:txBody>
                  <a:tcPr marT="45712" marB="45712"/>
                </a:tc>
              </a:tr>
            </a:tbl>
          </a:graphicData>
        </a:graphic>
      </p:graphicFrame>
      <p:sp>
        <p:nvSpPr>
          <p:cNvPr id="49171" name="Rectangle 6"/>
          <p:cNvSpPr>
            <a:spLocks noChangeArrowheads="1"/>
          </p:cNvSpPr>
          <p:nvPr/>
        </p:nvSpPr>
        <p:spPr bwMode="auto">
          <a:xfrm>
            <a:off x="5410200" y="5943600"/>
            <a:ext cx="36083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rgbClr val="D5D5D5"/>
                </a:solidFill>
                <a:latin typeface="Calibri" charset="0"/>
                <a:cs typeface="Calibri" charset="0"/>
              </a:rPr>
              <a:t>09:34:30 – 09:49:30 UTC</a:t>
            </a:r>
            <a:endParaRPr lang="en-US" sz="200">
              <a:solidFill>
                <a:srgbClr val="D5D5D5"/>
              </a:solidFill>
              <a:latin typeface="Calibri" charset="0"/>
              <a:cs typeface="Calibri" charset="0"/>
            </a:endParaRPr>
          </a:p>
          <a:p>
            <a:pPr algn="ctr"/>
            <a:endParaRPr lang="en-US" sz="200">
              <a:solidFill>
                <a:srgbClr val="D5D5D5"/>
              </a:solidFill>
              <a:latin typeface="Calibri" charset="0"/>
              <a:cs typeface="Calibri" charset="0"/>
            </a:endParaRPr>
          </a:p>
          <a:p>
            <a:pPr algn="ctr"/>
            <a:r>
              <a:rPr lang="en-US" sz="2000">
                <a:solidFill>
                  <a:srgbClr val="D5D5D5"/>
                </a:solidFill>
                <a:latin typeface="Calibri" charset="0"/>
                <a:cs typeface="Calibri" charset="0"/>
              </a:rPr>
              <a:t>Sun:Moon Diameter Ratio: 1.022</a:t>
            </a:r>
            <a:endParaRPr lang="en-US" sz="2000"/>
          </a:p>
        </p:txBody>
      </p:sp>
      <p:sp>
        <p:nvSpPr>
          <p:cNvPr id="49172" name="Rectangle 7"/>
          <p:cNvSpPr>
            <a:spLocks noChangeArrowheads="1"/>
          </p:cNvSpPr>
          <p:nvPr/>
        </p:nvSpPr>
        <p:spPr bwMode="auto">
          <a:xfrm>
            <a:off x="5334000" y="1600200"/>
            <a:ext cx="38862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300">
                <a:solidFill>
                  <a:srgbClr val="D5D5D5"/>
                </a:solidFill>
                <a:latin typeface="Calibri" charset="0"/>
                <a:cs typeface="Calibri" charset="0"/>
              </a:rPr>
              <a:t>ORIENTATION w.r.t. HORIZON</a:t>
            </a:r>
            <a:endParaRPr lang="en-US" sz="2300"/>
          </a:p>
        </p:txBody>
      </p:sp>
      <p:pic>
        <p:nvPicPr>
          <p:cNvPr id="3" name="04_MOONTRACK.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57800" y="2077720"/>
            <a:ext cx="3835400" cy="3810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3" name="Rectangle 3"/>
          <p:cNvSpPr>
            <a:spLocks noChangeArrowheads="1"/>
          </p:cNvSpPr>
          <p:nvPr/>
        </p:nvSpPr>
        <p:spPr bwMode="auto">
          <a:xfrm>
            <a:off x="5181600" y="76200"/>
            <a:ext cx="3810000" cy="656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ctr" eaLnBrk="1" hangingPunct="1">
              <a:spcBef>
                <a:spcPct val="20000"/>
              </a:spcBef>
              <a:defRPr/>
            </a:pPr>
            <a:r>
              <a:rPr lang="en-AU" sz="3200" u="sng" dirty="0">
                <a:solidFill>
                  <a:srgbClr val="FF8000"/>
                </a:solidFill>
                <a:cs typeface="+mn-cs"/>
              </a:rPr>
              <a:t>TSE Phenomenology</a:t>
            </a:r>
            <a:endParaRPr lang="en-AU" u="sng" dirty="0">
              <a:solidFill>
                <a:srgbClr val="FF8000"/>
              </a:solidFill>
              <a:cs typeface="+mn-cs"/>
            </a:endParaRPr>
          </a:p>
          <a:p>
            <a:pPr marL="342900" indent="-342900" eaLnBrk="1" hangingPunct="1">
              <a:spcBef>
                <a:spcPct val="20000"/>
              </a:spcBef>
              <a:defRPr/>
            </a:pPr>
            <a:endParaRPr lang="en-AU" sz="1000" dirty="0">
              <a:cs typeface="+mn-cs"/>
            </a:endParaRPr>
          </a:p>
          <a:p>
            <a:pPr marL="342900" indent="-342900" eaLnBrk="1" hangingPunct="1">
              <a:lnSpc>
                <a:spcPct val="90000"/>
              </a:lnSpc>
              <a:spcBef>
                <a:spcPct val="20000"/>
              </a:spcBef>
              <a:buFontTx/>
              <a:buChar char="•"/>
              <a:defRPr/>
            </a:pPr>
            <a:r>
              <a:rPr lang="en-AU" sz="2800" dirty="0">
                <a:solidFill>
                  <a:srgbClr val="FFFF00"/>
                </a:solidFill>
                <a:cs typeface="+mn-cs"/>
              </a:rPr>
              <a:t>Partial Eclipse Phase</a:t>
            </a:r>
          </a:p>
          <a:p>
            <a:pPr marL="342900" indent="-342900" eaLnBrk="1" hangingPunct="1">
              <a:lnSpc>
                <a:spcPct val="90000"/>
              </a:lnSpc>
              <a:spcBef>
                <a:spcPct val="20000"/>
              </a:spcBef>
              <a:buFontTx/>
              <a:buChar char="•"/>
              <a:defRPr/>
            </a:pPr>
            <a:r>
              <a:rPr lang="en-AU" sz="2800" dirty="0">
                <a:solidFill>
                  <a:srgbClr val="FFFF00"/>
                </a:solidFill>
              </a:rPr>
              <a:t>Sharpness of Shadows</a:t>
            </a:r>
          </a:p>
          <a:p>
            <a:pPr marL="342900" indent="-342900" eaLnBrk="1" hangingPunct="1">
              <a:lnSpc>
                <a:spcPct val="90000"/>
              </a:lnSpc>
              <a:spcBef>
                <a:spcPct val="20000"/>
              </a:spcBef>
              <a:buFontTx/>
              <a:buChar char="•"/>
              <a:defRPr/>
            </a:pPr>
            <a:r>
              <a:rPr lang="en-AU" sz="2800" dirty="0">
                <a:solidFill>
                  <a:srgbClr val="FFFF00"/>
                </a:solidFill>
                <a:cs typeface="+mn-cs"/>
              </a:rPr>
              <a:t>Sky Color / Darkening</a:t>
            </a:r>
          </a:p>
          <a:p>
            <a:pPr marL="342900" indent="-342900" eaLnBrk="1" hangingPunct="1">
              <a:lnSpc>
                <a:spcPct val="90000"/>
              </a:lnSpc>
              <a:spcBef>
                <a:spcPct val="20000"/>
              </a:spcBef>
              <a:buFontTx/>
              <a:buChar char="•"/>
              <a:defRPr/>
            </a:pPr>
            <a:r>
              <a:rPr lang="en-AU" sz="2800" dirty="0">
                <a:solidFill>
                  <a:srgbClr val="FFFF00"/>
                </a:solidFill>
                <a:cs typeface="+mn-cs"/>
              </a:rPr>
              <a:t>Umbra Approach</a:t>
            </a:r>
            <a:br>
              <a:rPr lang="en-AU" sz="2800" dirty="0">
                <a:solidFill>
                  <a:srgbClr val="FFFF00"/>
                </a:solidFill>
                <a:cs typeface="+mn-cs"/>
              </a:rPr>
            </a:br>
            <a:r>
              <a:rPr lang="en-AU" sz="2800" dirty="0">
                <a:solidFill>
                  <a:srgbClr val="FFFF00"/>
                </a:solidFill>
                <a:cs typeface="+mn-cs"/>
              </a:rPr>
              <a:t>- </a:t>
            </a:r>
            <a:r>
              <a:rPr lang="en-AU" sz="2800" i="1" dirty="0">
                <a:solidFill>
                  <a:srgbClr val="FFFF00"/>
                </a:solidFill>
                <a:cs typeface="+mn-cs"/>
              </a:rPr>
              <a:t>sky above, sea below</a:t>
            </a:r>
          </a:p>
          <a:p>
            <a:pPr marL="342900" indent="-342900" eaLnBrk="1" hangingPunct="1">
              <a:lnSpc>
                <a:spcPct val="90000"/>
              </a:lnSpc>
              <a:spcBef>
                <a:spcPct val="20000"/>
              </a:spcBef>
              <a:buFontTx/>
              <a:buChar char="•"/>
              <a:defRPr/>
            </a:pPr>
            <a:r>
              <a:rPr lang="en-AU" sz="2800" dirty="0">
                <a:solidFill>
                  <a:srgbClr val="FFFF00"/>
                </a:solidFill>
                <a:cs typeface="+mn-cs"/>
              </a:rPr>
              <a:t>Shadow Bands (?)</a:t>
            </a:r>
          </a:p>
          <a:p>
            <a:pPr marL="342900" indent="-342900" eaLnBrk="1" hangingPunct="1">
              <a:lnSpc>
                <a:spcPct val="90000"/>
              </a:lnSpc>
              <a:spcBef>
                <a:spcPct val="20000"/>
              </a:spcBef>
              <a:buFontTx/>
              <a:buChar char="•"/>
              <a:defRPr/>
            </a:pPr>
            <a:r>
              <a:rPr lang="en-AU" sz="2800" dirty="0">
                <a:solidFill>
                  <a:srgbClr val="FFFF00"/>
                </a:solidFill>
                <a:cs typeface="+mn-cs"/>
              </a:rPr>
              <a:t>Baily’s Beads</a:t>
            </a:r>
          </a:p>
          <a:p>
            <a:pPr marL="342900" indent="-342900" eaLnBrk="1" hangingPunct="1">
              <a:lnSpc>
                <a:spcPct val="90000"/>
              </a:lnSpc>
              <a:spcBef>
                <a:spcPct val="20000"/>
              </a:spcBef>
              <a:buFontTx/>
              <a:buChar char="•"/>
              <a:defRPr/>
            </a:pPr>
            <a:r>
              <a:rPr lang="en-AU" sz="2800" dirty="0">
                <a:solidFill>
                  <a:srgbClr val="FFFF00"/>
                </a:solidFill>
                <a:cs typeface="+mn-cs"/>
              </a:rPr>
              <a:t>Diamond Ring</a:t>
            </a:r>
          </a:p>
          <a:p>
            <a:pPr marL="342900" indent="-342900" eaLnBrk="1" hangingPunct="1">
              <a:lnSpc>
                <a:spcPct val="90000"/>
              </a:lnSpc>
              <a:spcBef>
                <a:spcPct val="20000"/>
              </a:spcBef>
              <a:buFontTx/>
              <a:buChar char="•"/>
              <a:defRPr/>
            </a:pPr>
            <a:r>
              <a:rPr lang="en-AU" sz="2800" dirty="0">
                <a:solidFill>
                  <a:srgbClr val="FFFF00"/>
                </a:solidFill>
                <a:cs typeface="+mn-cs"/>
              </a:rPr>
              <a:t>Chromosphere</a:t>
            </a:r>
          </a:p>
          <a:p>
            <a:pPr marL="342900" indent="-342900" eaLnBrk="1" hangingPunct="1">
              <a:lnSpc>
                <a:spcPct val="90000"/>
              </a:lnSpc>
              <a:spcBef>
                <a:spcPct val="20000"/>
              </a:spcBef>
              <a:buFontTx/>
              <a:buChar char="•"/>
              <a:defRPr/>
            </a:pPr>
            <a:r>
              <a:rPr lang="en-AU" sz="2800" dirty="0">
                <a:solidFill>
                  <a:srgbClr val="FFFF00"/>
                </a:solidFill>
                <a:cs typeface="+mn-cs"/>
              </a:rPr>
              <a:t>Prominences</a:t>
            </a:r>
          </a:p>
          <a:p>
            <a:pPr marL="342900" indent="-342900" eaLnBrk="1" hangingPunct="1">
              <a:lnSpc>
                <a:spcPct val="90000"/>
              </a:lnSpc>
              <a:spcBef>
                <a:spcPct val="20000"/>
              </a:spcBef>
              <a:buFontTx/>
              <a:buChar char="•"/>
              <a:defRPr/>
            </a:pPr>
            <a:r>
              <a:rPr lang="en-AU" sz="2800" dirty="0">
                <a:solidFill>
                  <a:srgbClr val="FFFF00"/>
                </a:solidFill>
                <a:cs typeface="+mn-cs"/>
              </a:rPr>
              <a:t>Corona</a:t>
            </a:r>
          </a:p>
          <a:p>
            <a:pPr marL="342900" indent="-342900" eaLnBrk="1" hangingPunct="1">
              <a:lnSpc>
                <a:spcPct val="90000"/>
              </a:lnSpc>
              <a:spcBef>
                <a:spcPct val="20000"/>
              </a:spcBef>
              <a:buFontTx/>
              <a:buChar char="•"/>
              <a:defRPr/>
            </a:pPr>
            <a:r>
              <a:rPr lang="en-AU" sz="2800" dirty="0">
                <a:solidFill>
                  <a:srgbClr val="FFFF00"/>
                </a:solidFill>
                <a:cs typeface="+mn-cs"/>
              </a:rPr>
              <a:t>Visibility of Stars/Planets &amp; (Aurora?)</a:t>
            </a:r>
          </a:p>
        </p:txBody>
      </p:sp>
      <p:pic>
        <p:nvPicPr>
          <p:cNvPr id="870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177800"/>
            <a:ext cx="4738687" cy="6553200"/>
          </a:xfrm>
          <a:prstGeom prst="rect">
            <a:avLst/>
          </a:prstGeom>
          <a:noFill/>
          <a:ln w="9525">
            <a:solidFill>
              <a:srgbClr val="F0E10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Frame 1"/>
          <p:cNvSpPr/>
          <p:nvPr/>
        </p:nvSpPr>
        <p:spPr bwMode="auto">
          <a:xfrm>
            <a:off x="4763" y="152400"/>
            <a:ext cx="4756150" cy="6629400"/>
          </a:xfrm>
          <a:prstGeom prst="frame">
            <a:avLst>
              <a:gd name="adj1" fmla="val 19831"/>
            </a:avLst>
          </a:prstGeom>
          <a:solidFill>
            <a:schemeClr val="tx1">
              <a:lumMod val="95000"/>
              <a:lumOff val="5000"/>
            </a:schemeClr>
          </a:solidFill>
          <a:ln w="9525" cap="flat" cmpd="sng" algn="ctr">
            <a:solidFill>
              <a:schemeClr val="tx1"/>
            </a:solidFill>
            <a:prstDash val="solid"/>
            <a:round/>
            <a:headEnd type="none" w="med" len="med"/>
            <a:tailEnd type="none" w="med" len="med"/>
          </a:ln>
          <a:effectLst/>
          <a:extLst/>
        </p:spPr>
        <p:txBody>
          <a:bodyPr/>
          <a:lstStyle/>
          <a:p>
            <a:pPr>
              <a:defRPr/>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0" y="0"/>
            <a:ext cx="5943600" cy="1143000"/>
          </a:xfrm>
        </p:spPr>
        <p:txBody>
          <a:bodyPr/>
          <a:lstStyle/>
          <a:p>
            <a:pPr algn="l" eaLnBrk="1" hangingPunct="1">
              <a:defRPr/>
            </a:pPr>
            <a:r>
              <a:rPr lang="en-US" sz="2800" dirty="0" smtClean="0">
                <a:solidFill>
                  <a:srgbClr val="FF8000"/>
                </a:solidFill>
                <a:cs typeface="+mj-cs"/>
              </a:rPr>
              <a:t>Totality Run: ENTRY @ 09:34:30 UT</a:t>
            </a:r>
            <a:br>
              <a:rPr lang="en-US" sz="2800" dirty="0" smtClean="0">
                <a:solidFill>
                  <a:srgbClr val="FF8000"/>
                </a:solidFill>
                <a:cs typeface="+mj-cs"/>
              </a:rPr>
            </a:br>
            <a:r>
              <a:rPr lang="en-US" sz="2800" dirty="0" smtClean="0">
                <a:solidFill>
                  <a:srgbClr val="FFFF00"/>
                </a:solidFill>
                <a:cs typeface="+mj-cs"/>
              </a:rPr>
              <a:t>Lat = 62.63613</a:t>
            </a:r>
            <a:r>
              <a:rPr lang="en-US" sz="2800" dirty="0" smtClean="0">
                <a:solidFill>
                  <a:srgbClr val="FFFF00"/>
                </a:solidFill>
                <a:latin typeface="Arial"/>
                <a:cs typeface="+mj-cs"/>
              </a:rPr>
              <a:t>°</a:t>
            </a:r>
            <a:r>
              <a:rPr lang="en-US" altLang="ja-JP" sz="2800" dirty="0" smtClean="0">
                <a:solidFill>
                  <a:srgbClr val="FFFF00"/>
                </a:solidFill>
                <a:cs typeface="+mj-cs"/>
              </a:rPr>
              <a:t>N</a:t>
            </a:r>
            <a:r>
              <a:rPr lang="en-US" sz="2800" dirty="0" smtClean="0">
                <a:solidFill>
                  <a:srgbClr val="FFFF00"/>
                </a:solidFill>
                <a:cs typeface="+mj-cs"/>
              </a:rPr>
              <a:t>, Lon = 9.36473</a:t>
            </a:r>
            <a:r>
              <a:rPr lang="en-US" sz="2800" dirty="0" smtClean="0">
                <a:solidFill>
                  <a:srgbClr val="FFFF00"/>
                </a:solidFill>
                <a:latin typeface="Arial"/>
                <a:cs typeface="+mj-cs"/>
              </a:rPr>
              <a:t>°</a:t>
            </a:r>
            <a:r>
              <a:rPr lang="en-US" sz="2800" dirty="0" smtClean="0">
                <a:solidFill>
                  <a:srgbClr val="FFFF00"/>
                </a:solidFill>
                <a:cs typeface="+mj-cs"/>
              </a:rPr>
              <a:t>W</a:t>
            </a:r>
            <a:endParaRPr lang="en-US" sz="2800" dirty="0" smtClean="0">
              <a:cs typeface="+mj-cs"/>
            </a:endParaRPr>
          </a:p>
        </p:txBody>
      </p:sp>
      <p:sp>
        <p:nvSpPr>
          <p:cNvPr id="4" name="Rectangle 2"/>
          <p:cNvSpPr txBox="1">
            <a:spLocks noChangeArrowheads="1"/>
          </p:cNvSpPr>
          <p:nvPr/>
        </p:nvSpPr>
        <p:spPr bwMode="auto">
          <a:xfrm>
            <a:off x="7086600" y="0"/>
            <a:ext cx="2057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a:lstStyle>
          <a:p>
            <a:pPr algn="l">
              <a:defRPr/>
            </a:pPr>
            <a:r>
              <a:rPr lang="en-US" sz="2800" dirty="0" smtClean="0">
                <a:solidFill>
                  <a:srgbClr val="27FFFB"/>
                </a:solidFill>
              </a:rPr>
              <a:t>Alt. = 17.9°</a:t>
            </a:r>
          </a:p>
          <a:p>
            <a:pPr algn="l">
              <a:defRPr/>
            </a:pPr>
            <a:r>
              <a:rPr lang="en-US" sz="2800" dirty="0" smtClean="0">
                <a:solidFill>
                  <a:srgbClr val="27FFFB"/>
                </a:solidFill>
              </a:rPr>
              <a:t>Az. = 129.1°</a:t>
            </a:r>
          </a:p>
        </p:txBody>
      </p:sp>
      <p:pic>
        <p:nvPicPr>
          <p:cNvPr id="51204" name="Picture 6" descr="WP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63638"/>
            <a:ext cx="91440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bwMode="auto">
          <a:xfrm rot="180000" flipV="1">
            <a:off x="3122613" y="3970338"/>
            <a:ext cx="685800" cy="6858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1206" name="Oval 7"/>
          <p:cNvSpPr>
            <a:spLocks noChangeArrowheads="1"/>
          </p:cNvSpPr>
          <p:nvPr/>
        </p:nvSpPr>
        <p:spPr bwMode="auto">
          <a:xfrm>
            <a:off x="3100388" y="4625975"/>
            <a:ext cx="19050" cy="19050"/>
          </a:xfrm>
          <a:prstGeom prst="ellipse">
            <a:avLst/>
          </a:prstGeom>
          <a:solidFill>
            <a:srgbClr val="000090"/>
          </a:solidFill>
          <a:ln w="9525">
            <a:solidFill>
              <a:srgbClr val="000090"/>
            </a:solidFill>
            <a:round/>
            <a:headEnd/>
            <a:tailEnd/>
          </a:ln>
        </p:spPr>
        <p:txBody>
          <a:bodyPr/>
          <a:lstStyle/>
          <a:p>
            <a:endParaRPr lang="en-US"/>
          </a:p>
        </p:txBody>
      </p:sp>
      <p:grpSp>
        <p:nvGrpSpPr>
          <p:cNvPr id="51207" name="Group 11"/>
          <p:cNvGrpSpPr>
            <a:grpSpLocks/>
          </p:cNvGrpSpPr>
          <p:nvPr/>
        </p:nvGrpSpPr>
        <p:grpSpPr bwMode="auto">
          <a:xfrm>
            <a:off x="3041650" y="4587875"/>
            <a:ext cx="1873250" cy="2216150"/>
            <a:chOff x="3038942" y="4599953"/>
            <a:chExt cx="1872783" cy="2216772"/>
          </a:xfrm>
        </p:grpSpPr>
        <p:cxnSp>
          <p:nvCxnSpPr>
            <p:cNvPr id="10" name="Straight Connector 9"/>
            <p:cNvCxnSpPr/>
            <p:nvPr/>
          </p:nvCxnSpPr>
          <p:spPr bwMode="auto">
            <a:xfrm flipH="1" flipV="1">
              <a:off x="3083381" y="4911190"/>
              <a:ext cx="1828344" cy="1905535"/>
            </a:xfrm>
            <a:prstGeom prst="line">
              <a:avLst/>
            </a:prstGeom>
            <a:solidFill>
              <a:schemeClr val="accent1"/>
            </a:solidFill>
            <a:ln w="9525" cap="flat" cmpd="sng" algn="ctr">
              <a:solidFill>
                <a:schemeClr val="tx1"/>
              </a:solidFill>
              <a:prstDash val="sys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Arc 10"/>
            <p:cNvSpPr/>
            <p:nvPr/>
          </p:nvSpPr>
          <p:spPr bwMode="auto">
            <a:xfrm rot="13500000">
              <a:off x="3038841" y="4600054"/>
              <a:ext cx="381107" cy="380905"/>
            </a:xfrm>
            <a:prstGeom prst="arc">
              <a:avLst/>
            </a:prstGeom>
            <a:noFill/>
            <a:ln w="9525" cap="flat" cmpd="sng" algn="ctr">
              <a:solidFill>
                <a:schemeClr val="tx1"/>
              </a:solidFill>
              <a:prstDash val="sysDash"/>
              <a:round/>
              <a:headEnd type="none" w="med" len="med"/>
              <a:tailEnd type="none" w="med" len="med"/>
            </a:ln>
            <a:effectLst/>
            <a:extLst/>
          </p:spPr>
          <p:txBody>
            <a:bodyPr/>
            <a:lstStyle/>
            <a:p>
              <a:pPr>
                <a:defRPr/>
              </a:pPr>
              <a:endParaRPr lang="en-US" dirty="0"/>
            </a:p>
          </p:txBody>
        </p:sp>
      </p:grpSp>
      <p:sp>
        <p:nvSpPr>
          <p:cNvPr id="13" name="Block Arc 12"/>
          <p:cNvSpPr/>
          <p:nvPr/>
        </p:nvSpPr>
        <p:spPr bwMode="auto">
          <a:xfrm rot="7836705">
            <a:off x="1466851" y="2979737"/>
            <a:ext cx="3338512" cy="3338513"/>
          </a:xfrm>
          <a:prstGeom prst="blockArc">
            <a:avLst>
              <a:gd name="adj1" fmla="val 10800000"/>
              <a:gd name="adj2" fmla="val 21497192"/>
              <a:gd name="adj3" fmla="val 319"/>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14" name="TextBox 13"/>
          <p:cNvSpPr txBox="1"/>
          <p:nvPr/>
        </p:nvSpPr>
        <p:spPr>
          <a:xfrm rot="18756205">
            <a:off x="3908425" y="5537201"/>
            <a:ext cx="865187" cy="461962"/>
          </a:xfrm>
          <a:prstGeom prst="rect">
            <a:avLst/>
          </a:prstGeom>
          <a:noFill/>
        </p:spPr>
        <p:txBody>
          <a:bodyPr>
            <a:spAutoFit/>
          </a:bodyPr>
          <a:lstStyle/>
          <a:p>
            <a:pPr algn="ctr">
              <a:defRPr/>
            </a:pPr>
            <a:r>
              <a:rPr lang="en-US" sz="1200">
                <a:solidFill>
                  <a:schemeClr val="bg1">
                    <a:lumMod val="50000"/>
                  </a:schemeClr>
                </a:solidFill>
                <a:latin typeface="Arial"/>
                <a:cs typeface="Arial"/>
              </a:rPr>
              <a:t>horizon </a:t>
            </a:r>
          </a:p>
          <a:p>
            <a:pPr algn="ctr">
              <a:defRPr/>
            </a:pPr>
            <a:r>
              <a:rPr lang="en-US" sz="1200">
                <a:solidFill>
                  <a:schemeClr val="bg1">
                    <a:lumMod val="50000"/>
                  </a:schemeClr>
                </a:solidFill>
                <a:latin typeface="Arial"/>
                <a:cs typeface="Arial"/>
              </a:rPr>
              <a:t>distance</a:t>
            </a:r>
            <a:r>
              <a:rPr lang="en-US" sz="1200">
                <a:solidFill>
                  <a:srgbClr val="CFCFCF"/>
                </a:solidFill>
                <a:latin typeface="Arial"/>
                <a:cs typeface="Arial"/>
              </a:rPr>
              <a:t>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222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6113"/>
            <a:ext cx="9144000" cy="621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0" y="45243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rgbClr val="9E483B"/>
                </a:solidFill>
                <a:latin typeface="Skia" charset="0"/>
                <a:cs typeface="Skia" charset="0"/>
              </a:rPr>
              <a:t>CHROMOSPHERIC LIGHT ON THE HORIZON</a:t>
            </a:r>
          </a:p>
        </p:txBody>
      </p:sp>
      <p:grpSp>
        <p:nvGrpSpPr>
          <p:cNvPr id="7" name="Group 6"/>
          <p:cNvGrpSpPr>
            <a:grpSpLocks/>
          </p:cNvGrpSpPr>
          <p:nvPr/>
        </p:nvGrpSpPr>
        <p:grpSpPr bwMode="auto">
          <a:xfrm>
            <a:off x="-1447800" y="0"/>
            <a:ext cx="11734800" cy="3657600"/>
            <a:chOff x="-1447800" y="0"/>
            <a:chExt cx="11734800" cy="3657601"/>
          </a:xfrm>
        </p:grpSpPr>
        <p:sp>
          <p:nvSpPr>
            <p:cNvPr id="5" name="Chord 4"/>
            <p:cNvSpPr/>
            <p:nvPr/>
          </p:nvSpPr>
          <p:spPr bwMode="auto">
            <a:xfrm rot="16200000">
              <a:off x="3467100" y="-3162299"/>
              <a:ext cx="1905001" cy="11734800"/>
            </a:xfrm>
            <a:prstGeom prst="chord">
              <a:avLst>
                <a:gd name="adj1" fmla="val 5399743"/>
                <a:gd name="adj2" fmla="val 16199397"/>
              </a:avLst>
            </a:prstGeom>
            <a:noFill/>
            <a:ln w="25400" cap="flat" cmpd="sng" algn="ctr">
              <a:solidFill>
                <a:schemeClr val="tx1"/>
              </a:solidFill>
              <a:prstDash val="sysDash"/>
              <a:round/>
              <a:headEnd type="none" w="med" len="med"/>
              <a:tailEnd type="none" w="med" len="med"/>
            </a:ln>
            <a:effectLst/>
            <a:extLst/>
          </p:spPr>
          <p:txBody>
            <a:bodyPr/>
            <a:lstStyle/>
            <a:p>
              <a:pPr>
                <a:defRPr/>
              </a:pPr>
              <a:endParaRPr lang="en-US" dirty="0">
                <a:solidFill>
                  <a:srgbClr val="D5D5D5"/>
                </a:solidFill>
              </a:endParaRPr>
            </a:p>
          </p:txBody>
        </p:sp>
        <p:sp>
          <p:nvSpPr>
            <p:cNvPr id="6" name="TextBox 5"/>
            <p:cNvSpPr txBox="1"/>
            <p:nvPr/>
          </p:nvSpPr>
          <p:spPr>
            <a:xfrm>
              <a:off x="0" y="0"/>
              <a:ext cx="9144000" cy="461963"/>
            </a:xfrm>
            <a:prstGeom prst="rect">
              <a:avLst/>
            </a:prstGeom>
            <a:noFill/>
          </p:spPr>
          <p:txBody>
            <a:bodyPr>
              <a:spAutoFit/>
            </a:bodyPr>
            <a:lstStyle/>
            <a:p>
              <a:pPr algn="ctr">
                <a:defRPr/>
              </a:pPr>
              <a:r>
                <a:rPr lang="en-US" spc="-10" dirty="0">
                  <a:solidFill>
                    <a:srgbClr val="9E9E9E"/>
                  </a:solidFill>
                  <a:latin typeface="Times"/>
                  <a:cs typeface="Times"/>
                </a:rPr>
                <a:t>Umbra Coming Over the Horizon Will Approach  Aircraft  From  Behind</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05_FAR_SIM.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88060"/>
            <a:ext cx="9144000" cy="5143500"/>
          </a:xfrm>
          <a:prstGeom prst="rect">
            <a:avLst/>
          </a:prstGeom>
        </p:spPr>
      </p:pic>
      <p:sp>
        <p:nvSpPr>
          <p:cNvPr id="53251" name="Rectangle 3"/>
          <p:cNvSpPr>
            <a:spLocks noChangeArrowheads="1"/>
          </p:cNvSpPr>
          <p:nvPr/>
        </p:nvSpPr>
        <p:spPr bwMode="auto">
          <a:xfrm>
            <a:off x="0" y="5745163"/>
            <a:ext cx="7620000" cy="3810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52" name="TextBox 4"/>
          <p:cNvSpPr txBox="1">
            <a:spLocks noChangeArrowheads="1"/>
          </p:cNvSpPr>
          <p:nvPr/>
        </p:nvSpPr>
        <p:spPr bwMode="auto">
          <a:xfrm>
            <a:off x="0" y="161925"/>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rgbClr val="D5D5D5"/>
                </a:solidFill>
                <a:latin typeface="Calibri" charset="0"/>
                <a:cs typeface="Calibri" charset="0"/>
              </a:rPr>
              <a:t>How the Moon’s Umbral Shadow Will Overtake Our Aircraft:</a:t>
            </a:r>
          </a:p>
        </p:txBody>
      </p:sp>
      <p:sp>
        <p:nvSpPr>
          <p:cNvPr id="53253" name="TextBox 4"/>
          <p:cNvSpPr txBox="1">
            <a:spLocks noChangeArrowheads="1"/>
          </p:cNvSpPr>
          <p:nvPr/>
        </p:nvSpPr>
        <p:spPr bwMode="auto">
          <a:xfrm>
            <a:off x="0" y="6334125"/>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rgbClr val="D5D5D5"/>
                </a:solidFill>
                <a:latin typeface="Calibri" charset="0"/>
                <a:cs typeface="Calibri" charset="0"/>
              </a:rPr>
              <a:t>At 36,ooo ft the horizon is 374 km away.</a:t>
            </a:r>
          </a:p>
        </p:txBody>
      </p:sp>
      <p:grpSp>
        <p:nvGrpSpPr>
          <p:cNvPr id="13" name="Group 12"/>
          <p:cNvGrpSpPr>
            <a:grpSpLocks/>
          </p:cNvGrpSpPr>
          <p:nvPr/>
        </p:nvGrpSpPr>
        <p:grpSpPr bwMode="auto">
          <a:xfrm>
            <a:off x="1758950" y="2216150"/>
            <a:ext cx="3340100" cy="3340100"/>
            <a:chOff x="1759703" y="2216903"/>
            <a:chExt cx="3338594" cy="3338594"/>
          </a:xfrm>
        </p:grpSpPr>
        <p:sp>
          <p:nvSpPr>
            <p:cNvPr id="10" name="Block Arc 9"/>
            <p:cNvSpPr/>
            <p:nvPr/>
          </p:nvSpPr>
          <p:spPr bwMode="auto">
            <a:xfrm rot="7836705">
              <a:off x="1759703" y="2216903"/>
              <a:ext cx="3338594" cy="3338594"/>
            </a:xfrm>
            <a:prstGeom prst="blockArc">
              <a:avLst>
                <a:gd name="adj1" fmla="val 10800000"/>
                <a:gd name="adj2" fmla="val 21497192"/>
                <a:gd name="adj3" fmla="val 319"/>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12" name="TextBox 11"/>
            <p:cNvSpPr txBox="1"/>
            <p:nvPr/>
          </p:nvSpPr>
          <p:spPr>
            <a:xfrm rot="18590087">
              <a:off x="4267616" y="4699427"/>
              <a:ext cx="866384" cy="461755"/>
            </a:xfrm>
            <a:prstGeom prst="rect">
              <a:avLst/>
            </a:prstGeom>
            <a:noFill/>
          </p:spPr>
          <p:txBody>
            <a:bodyPr>
              <a:spAutoFit/>
            </a:bodyPr>
            <a:lstStyle/>
            <a:p>
              <a:pPr algn="ctr">
                <a:defRPr/>
              </a:pPr>
              <a:r>
                <a:rPr lang="en-US" sz="1200">
                  <a:solidFill>
                    <a:schemeClr val="bg1">
                      <a:lumMod val="50000"/>
                    </a:schemeClr>
                  </a:solidFill>
                  <a:latin typeface="Arial"/>
                  <a:cs typeface="Arial"/>
                </a:rPr>
                <a:t>horizon </a:t>
              </a:r>
            </a:p>
            <a:p>
              <a:pPr algn="ctr">
                <a:defRPr/>
              </a:pPr>
              <a:r>
                <a:rPr lang="en-US" sz="1200">
                  <a:solidFill>
                    <a:schemeClr val="bg1">
                      <a:lumMod val="50000"/>
                    </a:schemeClr>
                  </a:solidFill>
                  <a:latin typeface="Arial"/>
                  <a:cs typeface="Arial"/>
                </a:rPr>
                <a:t>distancee</a:t>
              </a:r>
            </a:p>
          </p:txBody>
        </p:sp>
      </p:grpSp>
      <p:cxnSp>
        <p:nvCxnSpPr>
          <p:cNvPr id="17" name="Straight Connector 16"/>
          <p:cNvCxnSpPr/>
          <p:nvPr/>
        </p:nvCxnSpPr>
        <p:spPr bwMode="auto">
          <a:xfrm>
            <a:off x="5715000" y="6553200"/>
            <a:ext cx="914400" cy="9144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5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fill="hold" display="0">
                  <p:stCondLst>
                    <p:cond delay="indefinite"/>
                  </p:stCondLst>
                </p:cTn>
                <p:tgtEl>
                  <p:spTgt spid="2"/>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4274" name="Picture 2" descr="SHADOW_APPROACH.tif                                            000A65F4&#10;Macintosh17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387350"/>
            <a:ext cx="9144000" cy="647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Box 4"/>
          <p:cNvSpPr txBox="1">
            <a:spLocks noChangeArrowheads="1"/>
          </p:cNvSpPr>
          <p:nvPr/>
        </p:nvSpPr>
        <p:spPr bwMode="auto">
          <a:xfrm>
            <a:off x="7310438" y="6334125"/>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rgbClr val="D5D5D5"/>
                </a:solidFill>
                <a:latin typeface="Calibri" charset="0"/>
                <a:cs typeface="Calibri" charset="0"/>
              </a:rPr>
              <a:t>TSE 2003</a:t>
            </a:r>
          </a:p>
        </p:txBody>
      </p:sp>
      <p:sp>
        <p:nvSpPr>
          <p:cNvPr id="5" name="TextBox 4"/>
          <p:cNvSpPr txBox="1"/>
          <p:nvPr/>
        </p:nvSpPr>
        <p:spPr>
          <a:xfrm>
            <a:off x="0" y="0"/>
            <a:ext cx="9144000" cy="461963"/>
          </a:xfrm>
          <a:prstGeom prst="rect">
            <a:avLst/>
          </a:prstGeom>
          <a:noFill/>
        </p:spPr>
        <p:txBody>
          <a:bodyPr>
            <a:spAutoFit/>
          </a:bodyPr>
          <a:lstStyle/>
          <a:p>
            <a:pPr algn="r">
              <a:defRPr/>
            </a:pPr>
            <a:r>
              <a:rPr lang="en-US" spc="-10" dirty="0">
                <a:solidFill>
                  <a:srgbClr val="9E9E9E"/>
                </a:solidFill>
                <a:latin typeface="Times"/>
                <a:cs typeface="Times"/>
              </a:rPr>
              <a:t>Umbra Coming Over the Horizon Will Approach  Aircraft  From  Behind</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0" y="0"/>
            <a:ext cx="9144000" cy="461963"/>
          </a:xfrm>
          <a:prstGeom prst="rect">
            <a:avLst/>
          </a:prstGeom>
          <a:noFill/>
        </p:spPr>
        <p:txBody>
          <a:bodyPr>
            <a:spAutoFit/>
          </a:bodyPr>
          <a:lstStyle/>
          <a:p>
            <a:pPr algn="r">
              <a:defRPr/>
            </a:pPr>
            <a:r>
              <a:rPr lang="en-US" spc="-10" dirty="0">
                <a:solidFill>
                  <a:srgbClr val="9E9E9E"/>
                </a:solidFill>
                <a:latin typeface="Times"/>
                <a:cs typeface="Times"/>
              </a:rPr>
              <a:t>Umbra Coming Over the Horizon Will Approach  Aircraft   From  Behind</a:t>
            </a:r>
          </a:p>
        </p:txBody>
      </p:sp>
      <p:pic>
        <p:nvPicPr>
          <p:cNvPr id="5529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200" y="0"/>
            <a:ext cx="89868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Box 6"/>
          <p:cNvSpPr txBox="1">
            <a:spLocks noChangeArrowheads="1"/>
          </p:cNvSpPr>
          <p:nvPr/>
        </p:nvSpPr>
        <p:spPr bwMode="auto">
          <a:xfrm>
            <a:off x="-9525" y="6334125"/>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rgbClr val="D5D5D5"/>
                </a:solidFill>
                <a:latin typeface="Calibri" charset="0"/>
                <a:cs typeface="Calibri" charset="0"/>
              </a:rPr>
              <a:t>TSE 2010</a:t>
            </a:r>
          </a:p>
        </p:txBody>
      </p:sp>
      <p:sp>
        <p:nvSpPr>
          <p:cNvPr id="6" name="TextBox 5"/>
          <p:cNvSpPr txBox="1"/>
          <p:nvPr/>
        </p:nvSpPr>
        <p:spPr>
          <a:xfrm>
            <a:off x="0" y="0"/>
            <a:ext cx="9144000" cy="461963"/>
          </a:xfrm>
          <a:prstGeom prst="rect">
            <a:avLst/>
          </a:prstGeom>
          <a:noFill/>
        </p:spPr>
        <p:txBody>
          <a:bodyPr>
            <a:spAutoFit/>
          </a:bodyPr>
          <a:lstStyle/>
          <a:p>
            <a:pPr algn="r">
              <a:defRPr/>
            </a:pPr>
            <a:r>
              <a:rPr lang="en-US" spc="-10" dirty="0">
                <a:solidFill>
                  <a:srgbClr val="9E9E9E"/>
                </a:solidFill>
                <a:latin typeface="Times"/>
                <a:cs typeface="Times"/>
              </a:rPr>
              <a:t>Umbra Coming Over the Horizon Will Approach  Aircraft  From  Behind</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6322" name="Picture 1" descr="WP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63638"/>
            <a:ext cx="91440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Grp="1" noChangeArrowheads="1"/>
          </p:cNvSpPr>
          <p:nvPr>
            <p:ph type="title"/>
          </p:nvPr>
        </p:nvSpPr>
        <p:spPr>
          <a:xfrm>
            <a:off x="0" y="0"/>
            <a:ext cx="5943600" cy="1143000"/>
          </a:xfrm>
        </p:spPr>
        <p:txBody>
          <a:bodyPr/>
          <a:lstStyle/>
          <a:p>
            <a:pPr algn="l" eaLnBrk="1" hangingPunct="1">
              <a:defRPr/>
            </a:pPr>
            <a:r>
              <a:rPr lang="en-US" sz="2800" dirty="0" smtClean="0">
                <a:solidFill>
                  <a:srgbClr val="FF8000"/>
                </a:solidFill>
                <a:cs typeface="+mj-cs"/>
              </a:rPr>
              <a:t>Totality Run: C2 @ 09:41:36 UT</a:t>
            </a:r>
            <a:br>
              <a:rPr lang="en-US" sz="2800" dirty="0" smtClean="0">
                <a:solidFill>
                  <a:srgbClr val="FF8000"/>
                </a:solidFill>
                <a:cs typeface="+mj-cs"/>
              </a:rPr>
            </a:br>
            <a:r>
              <a:rPr lang="en-US" sz="2800" dirty="0" smtClean="0">
                <a:solidFill>
                  <a:srgbClr val="FFFF00"/>
                </a:solidFill>
                <a:cs typeface="+mj-cs"/>
              </a:rPr>
              <a:t>Lat = 63.23787</a:t>
            </a:r>
            <a:r>
              <a:rPr lang="en-US" sz="2800" dirty="0" smtClean="0">
                <a:solidFill>
                  <a:srgbClr val="FFFF00"/>
                </a:solidFill>
                <a:latin typeface="Arial"/>
                <a:cs typeface="+mj-cs"/>
              </a:rPr>
              <a:t>°</a:t>
            </a:r>
            <a:r>
              <a:rPr lang="en-US" altLang="ja-JP" sz="2800" dirty="0" smtClean="0">
                <a:solidFill>
                  <a:srgbClr val="FFFF00"/>
                </a:solidFill>
                <a:cs typeface="+mj-cs"/>
              </a:rPr>
              <a:t>N</a:t>
            </a:r>
            <a:r>
              <a:rPr lang="en-US" sz="2800" dirty="0" smtClean="0">
                <a:solidFill>
                  <a:srgbClr val="FFFF00"/>
                </a:solidFill>
                <a:cs typeface="+mj-cs"/>
              </a:rPr>
              <a:t>, Lon = 7.95892</a:t>
            </a:r>
            <a:r>
              <a:rPr lang="en-US" sz="2800" dirty="0" smtClean="0">
                <a:solidFill>
                  <a:srgbClr val="FFFF00"/>
                </a:solidFill>
                <a:latin typeface="Arial"/>
                <a:cs typeface="+mj-cs"/>
              </a:rPr>
              <a:t>°</a:t>
            </a:r>
            <a:r>
              <a:rPr lang="en-US" sz="2800" dirty="0" smtClean="0">
                <a:solidFill>
                  <a:srgbClr val="FFFF00"/>
                </a:solidFill>
                <a:cs typeface="+mj-cs"/>
              </a:rPr>
              <a:t>W</a:t>
            </a:r>
            <a:endParaRPr lang="en-US" sz="2800" dirty="0" smtClean="0">
              <a:cs typeface="+mj-cs"/>
            </a:endParaRPr>
          </a:p>
        </p:txBody>
      </p:sp>
      <p:sp>
        <p:nvSpPr>
          <p:cNvPr id="4" name="Rectangle 2"/>
          <p:cNvSpPr txBox="1">
            <a:spLocks noChangeArrowheads="1"/>
          </p:cNvSpPr>
          <p:nvPr/>
        </p:nvSpPr>
        <p:spPr bwMode="auto">
          <a:xfrm>
            <a:off x="7086600" y="0"/>
            <a:ext cx="2057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a:lstStyle>
          <a:p>
            <a:pPr algn="l">
              <a:defRPr/>
            </a:pPr>
            <a:r>
              <a:rPr lang="en-US" sz="2800" dirty="0" smtClean="0">
                <a:solidFill>
                  <a:srgbClr val="27FFFB"/>
                </a:solidFill>
              </a:rPr>
              <a:t>Alt. = 18.6°</a:t>
            </a:r>
          </a:p>
          <a:p>
            <a:pPr algn="l">
              <a:defRPr/>
            </a:pPr>
            <a:r>
              <a:rPr lang="en-US" sz="2800" dirty="0" smtClean="0">
                <a:solidFill>
                  <a:srgbClr val="27FFFB"/>
                </a:solidFill>
              </a:rPr>
              <a:t>Az. = 132.4°</a:t>
            </a:r>
          </a:p>
        </p:txBody>
      </p:sp>
      <p:grpSp>
        <p:nvGrpSpPr>
          <p:cNvPr id="56325" name="Group 4"/>
          <p:cNvGrpSpPr>
            <a:grpSpLocks/>
          </p:cNvGrpSpPr>
          <p:nvPr/>
        </p:nvGrpSpPr>
        <p:grpSpPr bwMode="auto">
          <a:xfrm>
            <a:off x="1746250" y="2678113"/>
            <a:ext cx="3338513" cy="3338512"/>
            <a:chOff x="1759703" y="2216903"/>
            <a:chExt cx="3338594" cy="3338594"/>
          </a:xfrm>
        </p:grpSpPr>
        <p:sp>
          <p:nvSpPr>
            <p:cNvPr id="6" name="Block Arc 5"/>
            <p:cNvSpPr/>
            <p:nvPr/>
          </p:nvSpPr>
          <p:spPr bwMode="auto">
            <a:xfrm rot="7836705">
              <a:off x="1759704" y="2216902"/>
              <a:ext cx="3338594" cy="3338594"/>
            </a:xfrm>
            <a:prstGeom prst="blockArc">
              <a:avLst>
                <a:gd name="adj1" fmla="val 10800000"/>
                <a:gd name="adj2" fmla="val 21497192"/>
                <a:gd name="adj3" fmla="val 319"/>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7" name="TextBox 6"/>
            <p:cNvSpPr txBox="1"/>
            <p:nvPr/>
          </p:nvSpPr>
          <p:spPr>
            <a:xfrm rot="18590087">
              <a:off x="4268014" y="4699814"/>
              <a:ext cx="866796" cy="460386"/>
            </a:xfrm>
            <a:prstGeom prst="rect">
              <a:avLst/>
            </a:prstGeom>
            <a:noFill/>
          </p:spPr>
          <p:txBody>
            <a:bodyPr>
              <a:spAutoFit/>
            </a:bodyPr>
            <a:lstStyle/>
            <a:p>
              <a:pPr algn="ctr">
                <a:defRPr/>
              </a:pPr>
              <a:r>
                <a:rPr lang="en-US" sz="1200">
                  <a:solidFill>
                    <a:schemeClr val="bg1">
                      <a:lumMod val="50000"/>
                    </a:schemeClr>
                  </a:solidFill>
                  <a:latin typeface="Arial"/>
                  <a:cs typeface="Arial"/>
                </a:rPr>
                <a:t>horizon </a:t>
              </a:r>
            </a:p>
            <a:p>
              <a:pPr algn="ctr">
                <a:defRPr/>
              </a:pPr>
              <a:r>
                <a:rPr lang="en-US" sz="1200">
                  <a:solidFill>
                    <a:schemeClr val="bg1">
                      <a:lumMod val="50000"/>
                    </a:schemeClr>
                  </a:solidFill>
                  <a:latin typeface="Arial"/>
                  <a:cs typeface="Arial"/>
                </a:rPr>
                <a:t>distance</a:t>
              </a:r>
              <a:endParaRPr lang="en-US" sz="1200">
                <a:solidFill>
                  <a:srgbClr val="CFCFCF"/>
                </a:solidFill>
                <a:latin typeface="Arial"/>
                <a:cs typeface="Arial"/>
              </a:endParaRPr>
            </a:p>
          </p:txBody>
        </p:sp>
      </p:gr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7346" name="Picture 3" descr="COMPOSITE_FOR_PF_50_EDI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flipH="1">
            <a:off x="368300" y="0"/>
            <a:ext cx="8401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4"/>
          <p:cNvSpPr txBox="1">
            <a:spLocks noChangeArrowheads="1"/>
          </p:cNvSpPr>
          <p:nvPr/>
        </p:nvSpPr>
        <p:spPr bwMode="auto">
          <a:xfrm>
            <a:off x="-9525" y="6334125"/>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rgbClr val="D5D5D5"/>
                </a:solidFill>
                <a:latin typeface="Calibri" charset="0"/>
                <a:cs typeface="Calibri" charset="0"/>
              </a:rPr>
              <a:t>TSE 2008</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8370" name="Group 7"/>
          <p:cNvGrpSpPr>
            <a:grpSpLocks/>
          </p:cNvGrpSpPr>
          <p:nvPr/>
        </p:nvGrpSpPr>
        <p:grpSpPr bwMode="auto">
          <a:xfrm>
            <a:off x="1143000" y="0"/>
            <a:ext cx="6858000" cy="6858000"/>
            <a:chOff x="1143000" y="0"/>
            <a:chExt cx="6858000" cy="6858000"/>
          </a:xfrm>
        </p:grpSpPr>
        <p:pic>
          <p:nvPicPr>
            <p:cNvPr id="5838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nut 6"/>
            <p:cNvSpPr>
              <a:spLocks noChangeAspect="1"/>
            </p:cNvSpPr>
            <p:nvPr/>
          </p:nvSpPr>
          <p:spPr bwMode="auto">
            <a:xfrm>
              <a:off x="2895600" y="1563688"/>
              <a:ext cx="3492500" cy="3482975"/>
            </a:xfrm>
            <a:prstGeom prst="donut">
              <a:avLst/>
            </a:prstGeom>
            <a:solidFill>
              <a:schemeClr val="tx1"/>
            </a:solidFill>
            <a:ln w="9525" cap="flat" cmpd="sng" algn="ctr">
              <a:solidFill>
                <a:schemeClr val="tx1"/>
              </a:solidFill>
              <a:prstDash val="solid"/>
              <a:round/>
              <a:headEnd type="none" w="med" len="med"/>
              <a:tailEnd type="none" w="med" len="med"/>
            </a:ln>
            <a:effectLst/>
            <a:extLst/>
          </p:spPr>
          <p:txBody>
            <a:bodyPr/>
            <a:lstStyle/>
            <a:p>
              <a:pPr algn="ctr">
                <a:defRPr/>
              </a:pPr>
              <a:endParaRPr lang="en-US" dirty="0">
                <a:solidFill>
                  <a:schemeClr val="bg1"/>
                </a:solidFill>
                <a:latin typeface="Calibri"/>
                <a:cs typeface="Calibri"/>
              </a:endParaRPr>
            </a:p>
          </p:txBody>
        </p:sp>
      </p:grpSp>
      <p:sp>
        <p:nvSpPr>
          <p:cNvPr id="58371" name="Right Arrow 10"/>
          <p:cNvSpPr>
            <a:spLocks noChangeArrowheads="1"/>
          </p:cNvSpPr>
          <p:nvPr/>
        </p:nvSpPr>
        <p:spPr bwMode="auto">
          <a:xfrm rot="10800000">
            <a:off x="1447800" y="3067050"/>
            <a:ext cx="344488" cy="268288"/>
          </a:xfrm>
          <a:prstGeom prst="rightArrow">
            <a:avLst>
              <a:gd name="adj1" fmla="val 42944"/>
              <a:gd name="adj2" fmla="val 74711"/>
            </a:avLst>
          </a:prstGeom>
          <a:solidFill>
            <a:srgbClr val="CD7F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72" name="Right Arrow 11"/>
          <p:cNvSpPr>
            <a:spLocks noChangeArrowheads="1"/>
          </p:cNvSpPr>
          <p:nvPr/>
        </p:nvSpPr>
        <p:spPr bwMode="auto">
          <a:xfrm rot="153246">
            <a:off x="7288213" y="3255963"/>
            <a:ext cx="346075" cy="268287"/>
          </a:xfrm>
          <a:prstGeom prst="rightArrow">
            <a:avLst>
              <a:gd name="adj1" fmla="val 42944"/>
              <a:gd name="adj2" fmla="val 75056"/>
            </a:avLst>
          </a:prstGeom>
          <a:solidFill>
            <a:srgbClr val="5FD6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73" name="TextBox 12"/>
          <p:cNvSpPr txBox="1">
            <a:spLocks noChangeArrowheads="1"/>
          </p:cNvSpPr>
          <p:nvPr/>
        </p:nvSpPr>
        <p:spPr bwMode="auto">
          <a:xfrm>
            <a:off x="1744663" y="2947988"/>
            <a:ext cx="504825" cy="4619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CD7F29"/>
                </a:solidFill>
                <a:latin typeface="Calibri" charset="0"/>
                <a:cs typeface="Calibri" charset="0"/>
              </a:rPr>
              <a:t>C2</a:t>
            </a:r>
          </a:p>
        </p:txBody>
      </p:sp>
      <p:sp>
        <p:nvSpPr>
          <p:cNvPr id="58374" name="TextBox 13"/>
          <p:cNvSpPr txBox="1">
            <a:spLocks noChangeArrowheads="1"/>
          </p:cNvSpPr>
          <p:nvPr/>
        </p:nvSpPr>
        <p:spPr bwMode="auto">
          <a:xfrm>
            <a:off x="6867525" y="3133725"/>
            <a:ext cx="504825"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5FD633"/>
                </a:solidFill>
                <a:latin typeface="Calibri" charset="0"/>
                <a:cs typeface="Calibri" charset="0"/>
              </a:rPr>
              <a:t>C3</a:t>
            </a:r>
          </a:p>
        </p:txBody>
      </p:sp>
      <p:sp>
        <p:nvSpPr>
          <p:cNvPr id="58375" name="Freeform 2"/>
          <p:cNvSpPr>
            <a:spLocks/>
          </p:cNvSpPr>
          <p:nvPr/>
        </p:nvSpPr>
        <p:spPr bwMode="auto">
          <a:xfrm>
            <a:off x="4640263" y="6573838"/>
            <a:ext cx="552450" cy="246062"/>
          </a:xfrm>
          <a:custGeom>
            <a:avLst/>
            <a:gdLst>
              <a:gd name="T0" fmla="*/ 0 w 552766"/>
              <a:gd name="T1" fmla="*/ 0 h 246006"/>
              <a:gd name="T2" fmla="*/ 266054 w 552766"/>
              <a:gd name="T3" fmla="*/ 15449 h 246006"/>
              <a:gd name="T4" fmla="*/ 551387 w 552766"/>
              <a:gd name="T5" fmla="*/ 38619 h 246006"/>
              <a:gd name="T6" fmla="*/ 0 60000 65536"/>
              <a:gd name="T7" fmla="*/ 0 60000 65536"/>
              <a:gd name="T8" fmla="*/ 0 60000 65536"/>
            </a:gdLst>
            <a:ahLst/>
            <a:cxnLst>
              <a:cxn ang="T6">
                <a:pos x="T0" y="T1"/>
              </a:cxn>
              <a:cxn ang="T7">
                <a:pos x="T2" y="T3"/>
              </a:cxn>
              <a:cxn ang="T8">
                <a:pos x="T4" y="T5"/>
              </a:cxn>
            </a:cxnLst>
            <a:rect l="0" t="0" r="r" b="b"/>
            <a:pathLst>
              <a:path w="552766" h="246006">
                <a:moveTo>
                  <a:pt x="0" y="0"/>
                </a:moveTo>
                <a:lnTo>
                  <a:pt x="266358" y="15441"/>
                </a:lnTo>
                <a:cubicBezTo>
                  <a:pt x="358361" y="21874"/>
                  <a:pt x="566816" y="515327"/>
                  <a:pt x="552018" y="38601"/>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Trapezoid 15"/>
          <p:cNvSpPr/>
          <p:nvPr/>
        </p:nvSpPr>
        <p:spPr bwMode="auto">
          <a:xfrm rot="21360716">
            <a:off x="4570413" y="6556375"/>
            <a:ext cx="614362" cy="230188"/>
          </a:xfrm>
          <a:prstGeom prst="trapezoid">
            <a:avLst/>
          </a:prstGeom>
          <a:solidFill>
            <a:srgbClr val="CFCFCF"/>
          </a:solidFill>
          <a:ln w="9525" cap="flat" cmpd="sng" algn="ctr">
            <a:solidFill>
              <a:srgbClr val="CFCFCF"/>
            </a:solidFill>
            <a:prstDash val="solid"/>
            <a:round/>
            <a:headEnd type="none" w="med" len="med"/>
            <a:tailEnd type="none" w="med" len="med"/>
          </a:ln>
          <a:effectLst/>
          <a:extLst/>
        </p:spPr>
        <p:txBody>
          <a:bodyPr/>
          <a:lstStyle/>
          <a:p>
            <a:pPr>
              <a:defRPr/>
            </a:pPr>
            <a:endParaRPr lang="en-US"/>
          </a:p>
        </p:txBody>
      </p:sp>
      <p:sp>
        <p:nvSpPr>
          <p:cNvPr id="17" name="Trapezoid 16"/>
          <p:cNvSpPr/>
          <p:nvPr/>
        </p:nvSpPr>
        <p:spPr bwMode="auto">
          <a:xfrm rot="20922762">
            <a:off x="5189538" y="6465888"/>
            <a:ext cx="612775" cy="231775"/>
          </a:xfrm>
          <a:prstGeom prst="trapezoid">
            <a:avLst/>
          </a:prstGeom>
          <a:solidFill>
            <a:srgbClr val="CFCFCF"/>
          </a:solidFill>
          <a:ln w="9525" cap="flat" cmpd="sng" algn="ctr">
            <a:solidFill>
              <a:srgbClr val="CFCFCF"/>
            </a:solidFill>
            <a:prstDash val="solid"/>
            <a:round/>
            <a:headEnd type="none" w="med" len="med"/>
            <a:tailEnd type="none" w="med" len="med"/>
          </a:ln>
          <a:effectLst/>
          <a:extLst/>
        </p:spPr>
        <p:txBody>
          <a:bodyPr/>
          <a:lstStyle/>
          <a:p>
            <a:pPr>
              <a:defRPr/>
            </a:pPr>
            <a:endParaRPr lang="en-US"/>
          </a:p>
          <a:p>
            <a:pPr>
              <a:defRPr/>
            </a:pPr>
            <a:endParaRPr lang="en-US"/>
          </a:p>
        </p:txBody>
      </p:sp>
      <p:sp>
        <p:nvSpPr>
          <p:cNvPr id="2" name="Chord 1"/>
          <p:cNvSpPr>
            <a:spLocks noChangeAspect="1"/>
          </p:cNvSpPr>
          <p:nvPr/>
        </p:nvSpPr>
        <p:spPr bwMode="auto">
          <a:xfrm>
            <a:off x="1189038" y="76200"/>
            <a:ext cx="6802437" cy="6492875"/>
          </a:xfrm>
          <a:prstGeom prst="chord">
            <a:avLst>
              <a:gd name="adj1" fmla="val 16183328"/>
              <a:gd name="adj2" fmla="val 5443223"/>
            </a:avLst>
          </a:prstGeom>
          <a:solidFill>
            <a:schemeClr val="tx1"/>
          </a:solidFill>
          <a:ln w="9525" cap="flat" cmpd="sng" algn="ctr">
            <a:solidFill>
              <a:schemeClr val="tx1"/>
            </a:solidFill>
            <a:prstDash val="solid"/>
            <a:round/>
            <a:headEnd type="none" w="med" len="med"/>
            <a:tailEnd type="none" w="med" len="med"/>
          </a:ln>
          <a:effectLst/>
          <a:extLst/>
        </p:spPr>
        <p:txBody>
          <a:bodyPr/>
          <a:lstStyle/>
          <a:p>
            <a:pPr>
              <a:defRPr/>
            </a:pPr>
            <a:endParaRPr lang="en-US"/>
          </a:p>
        </p:txBody>
      </p:sp>
      <p:sp>
        <p:nvSpPr>
          <p:cNvPr id="58379" name="TextBox 8"/>
          <p:cNvSpPr txBox="1">
            <a:spLocks noChangeArrowheads="1"/>
          </p:cNvSpPr>
          <p:nvPr/>
        </p:nvSpPr>
        <p:spPr bwMode="auto">
          <a:xfrm>
            <a:off x="4084638" y="304800"/>
            <a:ext cx="1096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D340E8"/>
                </a:solidFill>
                <a:latin typeface="Calibri" charset="0"/>
                <a:cs typeface="Calibri" charset="0"/>
              </a:rPr>
              <a:t>ZENITH</a:t>
            </a:r>
          </a:p>
        </p:txBody>
      </p:sp>
      <p:sp>
        <p:nvSpPr>
          <p:cNvPr id="58380" name="Right Arrow 9"/>
          <p:cNvSpPr>
            <a:spLocks noChangeArrowheads="1"/>
          </p:cNvSpPr>
          <p:nvPr/>
        </p:nvSpPr>
        <p:spPr bwMode="auto">
          <a:xfrm rot="-5400000">
            <a:off x="4457700" y="114300"/>
            <a:ext cx="344488" cy="268288"/>
          </a:xfrm>
          <a:prstGeom prst="rightArrow">
            <a:avLst>
              <a:gd name="adj1" fmla="val 42944"/>
              <a:gd name="adj2" fmla="val 74711"/>
            </a:avLst>
          </a:prstGeom>
          <a:solidFill>
            <a:srgbClr val="D34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81" name="TextBox 14"/>
          <p:cNvSpPr txBox="1">
            <a:spLocks noChangeArrowheads="1"/>
          </p:cNvSpPr>
          <p:nvPr/>
        </p:nvSpPr>
        <p:spPr bwMode="auto">
          <a:xfrm>
            <a:off x="2867025" y="1903413"/>
            <a:ext cx="3605213"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LUNAR LIMB PROFILE</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x30 Vertical Extent</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Mid-Eclipse = 09:43:40 UTC</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Centerline Intercept </a:t>
            </a:r>
            <a:br>
              <a:rPr lang="en-US">
                <a:solidFill>
                  <a:schemeClr val="bg1"/>
                </a:solidFill>
                <a:latin typeface="Calibri" charset="0"/>
                <a:cs typeface="Calibri" charset="0"/>
              </a:rPr>
            </a:br>
            <a:r>
              <a:rPr lang="en-US">
                <a:solidFill>
                  <a:schemeClr val="bg1"/>
                </a:solidFill>
                <a:latin typeface="Calibri" charset="0"/>
                <a:cs typeface="Calibri" charset="0"/>
              </a:rPr>
              <a:t>@ 36 Kft </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06_BB_C2_TRIMME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16200000">
            <a:off x="996949" y="2490471"/>
            <a:ext cx="6502400" cy="2222500"/>
          </a:xfrm>
          <a:prstGeom prst="rect">
            <a:avLst/>
          </a:prstGeom>
        </p:spPr>
      </p:pic>
      <p:grpSp>
        <p:nvGrpSpPr>
          <p:cNvPr id="59395" name="Group 2"/>
          <p:cNvGrpSpPr>
            <a:grpSpLocks/>
          </p:cNvGrpSpPr>
          <p:nvPr/>
        </p:nvGrpSpPr>
        <p:grpSpPr bwMode="auto">
          <a:xfrm>
            <a:off x="7970838" y="3200400"/>
            <a:ext cx="1096962" cy="690563"/>
            <a:chOff x="4084575" y="76201"/>
            <a:chExt cx="1097025" cy="690264"/>
          </a:xfrm>
        </p:grpSpPr>
        <p:sp>
          <p:nvSpPr>
            <p:cNvPr id="59401" name="TextBox 8"/>
            <p:cNvSpPr txBox="1">
              <a:spLocks noChangeArrowheads="1"/>
            </p:cNvSpPr>
            <p:nvPr/>
          </p:nvSpPr>
          <p:spPr bwMode="auto">
            <a:xfrm>
              <a:off x="4084575" y="304800"/>
              <a:ext cx="10970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D340E8"/>
                  </a:solidFill>
                  <a:latin typeface="Calibri" charset="0"/>
                  <a:cs typeface="Calibri" charset="0"/>
                </a:rPr>
                <a:t>ZENITH</a:t>
              </a:r>
            </a:p>
          </p:txBody>
        </p:sp>
        <p:sp>
          <p:nvSpPr>
            <p:cNvPr id="59402" name="Right Arrow 9"/>
            <p:cNvSpPr>
              <a:spLocks noChangeArrowheads="1"/>
            </p:cNvSpPr>
            <p:nvPr/>
          </p:nvSpPr>
          <p:spPr bwMode="auto">
            <a:xfrm rot="-5400000">
              <a:off x="4457700" y="114301"/>
              <a:ext cx="345056" cy="268855"/>
            </a:xfrm>
            <a:prstGeom prst="rightArrow">
              <a:avLst>
                <a:gd name="adj1" fmla="val 42944"/>
                <a:gd name="adj2" fmla="val 74676"/>
              </a:avLst>
            </a:prstGeom>
            <a:solidFill>
              <a:srgbClr val="D34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59396" name="Group 3"/>
          <p:cNvGrpSpPr>
            <a:grpSpLocks/>
          </p:cNvGrpSpPr>
          <p:nvPr/>
        </p:nvGrpSpPr>
        <p:grpSpPr bwMode="auto">
          <a:xfrm>
            <a:off x="4038600" y="3348038"/>
            <a:ext cx="801688" cy="461962"/>
            <a:chOff x="1447800" y="2948381"/>
            <a:chExt cx="801216" cy="461665"/>
          </a:xfrm>
        </p:grpSpPr>
        <p:sp>
          <p:nvSpPr>
            <p:cNvPr id="59399" name="Right Arrow 10"/>
            <p:cNvSpPr>
              <a:spLocks noChangeArrowheads="1"/>
            </p:cNvSpPr>
            <p:nvPr/>
          </p:nvSpPr>
          <p:spPr bwMode="auto">
            <a:xfrm rot="10800000">
              <a:off x="1447800" y="3066954"/>
              <a:ext cx="345056" cy="268855"/>
            </a:xfrm>
            <a:prstGeom prst="rightArrow">
              <a:avLst>
                <a:gd name="adj1" fmla="val 42944"/>
                <a:gd name="adj2" fmla="val 74676"/>
              </a:avLst>
            </a:prstGeom>
            <a:solidFill>
              <a:srgbClr val="CD7F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400" name="TextBox 12"/>
            <p:cNvSpPr txBox="1">
              <a:spLocks noChangeArrowheads="1"/>
            </p:cNvSpPr>
            <p:nvPr/>
          </p:nvSpPr>
          <p:spPr bwMode="auto">
            <a:xfrm>
              <a:off x="1744250" y="2948381"/>
              <a:ext cx="504766" cy="46166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CD7F29"/>
                  </a:solidFill>
                  <a:latin typeface="Calibri" charset="0"/>
                  <a:cs typeface="Calibri" charset="0"/>
                </a:rPr>
                <a:t>C2</a:t>
              </a:r>
            </a:p>
          </p:txBody>
        </p:sp>
      </p:grpSp>
      <p:sp>
        <p:nvSpPr>
          <p:cNvPr id="59397" name="TextBox 5"/>
          <p:cNvSpPr txBox="1">
            <a:spLocks noChangeArrowheads="1"/>
          </p:cNvSpPr>
          <p:nvPr/>
        </p:nvSpPr>
        <p:spPr bwMode="auto">
          <a:xfrm>
            <a:off x="423863" y="2339975"/>
            <a:ext cx="2286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PREDICTION</a:t>
            </a:r>
          </a:p>
          <a:p>
            <a:pPr algn="ctr"/>
            <a:r>
              <a:rPr lang="en-US">
                <a:solidFill>
                  <a:schemeClr val="bg1"/>
                </a:solidFill>
                <a:latin typeface="Calibri" charset="0"/>
                <a:cs typeface="Calibri" charset="0"/>
              </a:rPr>
              <a:t>FOR CONTACT II</a:t>
            </a:r>
          </a:p>
          <a:p>
            <a:pPr algn="ctr"/>
            <a:r>
              <a:rPr lang="en-US">
                <a:solidFill>
                  <a:schemeClr val="bg1"/>
                </a:solidFill>
                <a:latin typeface="Calibri" charset="0"/>
                <a:cs typeface="Calibri" charset="0"/>
              </a:rPr>
              <a:t>BAILY’s BEADS</a:t>
            </a:r>
          </a:p>
          <a:p>
            <a:pPr algn="ctr"/>
            <a:r>
              <a:rPr lang="en-US">
                <a:solidFill>
                  <a:schemeClr val="bg1"/>
                </a:solidFill>
                <a:latin typeface="Calibri" charset="0"/>
                <a:cs typeface="Calibri" charset="0"/>
              </a:rPr>
              <a:t>and</a:t>
            </a:r>
          </a:p>
          <a:p>
            <a:pPr algn="ctr"/>
            <a:r>
              <a:rPr lang="en-US">
                <a:solidFill>
                  <a:schemeClr val="bg1"/>
                </a:solidFill>
                <a:latin typeface="Calibri" charset="0"/>
                <a:cs typeface="Calibri" charset="0"/>
              </a:rPr>
              <a:t>DIAMOND RING</a:t>
            </a:r>
          </a:p>
          <a:p>
            <a:pPr algn="ctr"/>
            <a:r>
              <a:rPr lang="en-US">
                <a:solidFill>
                  <a:schemeClr val="bg1"/>
                </a:solidFill>
                <a:latin typeface="Calibri" charset="0"/>
                <a:cs typeface="Calibri" charset="0"/>
              </a:rPr>
              <a:t>At 09:41:36 UTC</a:t>
            </a:r>
          </a:p>
        </p:txBody>
      </p:sp>
      <p:sp>
        <p:nvSpPr>
          <p:cNvPr id="59398" name="Rectangle 15"/>
          <p:cNvSpPr>
            <a:spLocks noChangeArrowheads="1"/>
          </p:cNvSpPr>
          <p:nvPr/>
        </p:nvSpPr>
        <p:spPr bwMode="auto">
          <a:xfrm>
            <a:off x="5160963" y="2819400"/>
            <a:ext cx="381000" cy="1600200"/>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0418" name="Rectangle 10"/>
          <p:cNvSpPr>
            <a:spLocks noChangeArrowheads="1"/>
          </p:cNvSpPr>
          <p:nvPr/>
        </p:nvSpPr>
        <p:spPr bwMode="auto">
          <a:xfrm>
            <a:off x="1447800" y="685800"/>
            <a:ext cx="6400800" cy="5943600"/>
          </a:xfrm>
          <a:prstGeom prst="rect">
            <a:avLst/>
          </a:prstGeom>
          <a:solidFill>
            <a:srgbClr val="000000"/>
          </a:solidFill>
          <a:ln w="9525">
            <a:solidFill>
              <a:srgbClr val="FFFF00"/>
            </a:solidFill>
            <a:miter lim="800000"/>
            <a:headEnd/>
            <a:tailEnd/>
          </a:ln>
        </p:spPr>
        <p:txBody>
          <a:bodyPr wrap="none" anchor="ctr"/>
          <a:lstStyle/>
          <a:p>
            <a:endParaRPr lang="en-US"/>
          </a:p>
        </p:txBody>
      </p:sp>
      <p:sp>
        <p:nvSpPr>
          <p:cNvPr id="4" name="Rectangle 2"/>
          <p:cNvSpPr>
            <a:spLocks noGrp="1" noChangeArrowheads="1"/>
          </p:cNvSpPr>
          <p:nvPr>
            <p:ph type="title"/>
          </p:nvPr>
        </p:nvSpPr>
        <p:spPr>
          <a:xfrm>
            <a:off x="685800" y="-304800"/>
            <a:ext cx="7772400" cy="1143000"/>
          </a:xfrm>
        </p:spPr>
        <p:txBody>
          <a:bodyPr/>
          <a:lstStyle/>
          <a:p>
            <a:pPr eaLnBrk="1" hangingPunct="1">
              <a:defRPr/>
            </a:pPr>
            <a:r>
              <a:rPr lang="en-US" dirty="0" smtClean="0">
                <a:solidFill>
                  <a:srgbClr val="FF8000"/>
                </a:solidFill>
                <a:latin typeface="Times" charset="0"/>
                <a:ea typeface="ＭＳ Ｐゴシック" charset="0"/>
              </a:rPr>
              <a:t>Baily’</a:t>
            </a:r>
            <a:r>
              <a:rPr lang="en-US" altLang="ja-JP" dirty="0" smtClean="0">
                <a:solidFill>
                  <a:srgbClr val="FF8000"/>
                </a:solidFill>
                <a:latin typeface="Times" charset="0"/>
                <a:ea typeface="ＭＳ Ｐゴシック" charset="0"/>
              </a:rPr>
              <a:t>s </a:t>
            </a:r>
            <a:r>
              <a:rPr lang="en-US" altLang="ja-JP" dirty="0">
                <a:solidFill>
                  <a:srgbClr val="FF8000"/>
                </a:solidFill>
                <a:latin typeface="Times" charset="0"/>
                <a:ea typeface="ＭＳ Ｐゴシック" charset="0"/>
              </a:rPr>
              <a:t>Beads</a:t>
            </a:r>
            <a:endParaRPr lang="en-US" dirty="0">
              <a:latin typeface="Times" charset="0"/>
              <a:ea typeface="ＭＳ Ｐゴシック" charset="0"/>
            </a:endParaRPr>
          </a:p>
        </p:txBody>
      </p:sp>
      <p:pic>
        <p:nvPicPr>
          <p:cNvPr id="60420"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2192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1447800" y="685800"/>
            <a:ext cx="6400800" cy="5943600"/>
          </a:xfrm>
          <a:prstGeom prst="rect">
            <a:avLst/>
          </a:prstGeom>
          <a:solidFill>
            <a:schemeClr val="tx1"/>
          </a:solidFill>
          <a:ln w="9525">
            <a:solidFill>
              <a:srgbClr val="FFFF00"/>
            </a:solidFill>
            <a:miter lim="800000"/>
            <a:headEnd/>
            <a:tailEnd/>
          </a:ln>
        </p:spPr>
        <p:txBody>
          <a:bodyPr wrap="none" anchor="ctr"/>
          <a:lstStyle/>
          <a:p>
            <a:endParaRPr lang="en-US"/>
          </a:p>
        </p:txBody>
      </p:sp>
      <p:sp>
        <p:nvSpPr>
          <p:cNvPr id="4" name="Rectangle 2"/>
          <p:cNvSpPr>
            <a:spLocks noGrp="1" noChangeArrowheads="1"/>
          </p:cNvSpPr>
          <p:nvPr>
            <p:ph type="title"/>
          </p:nvPr>
        </p:nvSpPr>
        <p:spPr>
          <a:xfrm>
            <a:off x="685800" y="-304800"/>
            <a:ext cx="7772400" cy="1143000"/>
          </a:xfrm>
        </p:spPr>
        <p:txBody>
          <a:bodyPr/>
          <a:lstStyle/>
          <a:p>
            <a:pPr eaLnBrk="1" hangingPunct="1">
              <a:defRPr/>
            </a:pPr>
            <a:r>
              <a:rPr lang="en-US" dirty="0">
                <a:solidFill>
                  <a:srgbClr val="FF8000"/>
                </a:solidFill>
                <a:latin typeface="Times" charset="0"/>
                <a:ea typeface="ＭＳ Ｐゴシック" charset="0"/>
              </a:rPr>
              <a:t>Diamond Ring</a:t>
            </a:r>
            <a:endParaRPr lang="en-US" dirty="0">
              <a:latin typeface="Times" charset="0"/>
              <a:ea typeface="ＭＳ Ｐゴシック" charset="0"/>
            </a:endParaRPr>
          </a:p>
        </p:txBody>
      </p:sp>
      <p:pic>
        <p:nvPicPr>
          <p:cNvPr id="61444" name="Picture 3" descr="TOTALITY_001.JPG                                               00049CDAMacintosh 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838200"/>
            <a:ext cx="5969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07_TSE2015_SHADOW_TRAVERSE_C2-C3.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57163"/>
            <a:ext cx="9144000" cy="6543675"/>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3490" name="Rectangle 9"/>
          <p:cNvSpPr>
            <a:spLocks noChangeArrowheads="1"/>
          </p:cNvSpPr>
          <p:nvPr/>
        </p:nvSpPr>
        <p:spPr bwMode="auto">
          <a:xfrm>
            <a:off x="1447800" y="685800"/>
            <a:ext cx="6400800" cy="5943600"/>
          </a:xfrm>
          <a:prstGeom prst="rect">
            <a:avLst/>
          </a:prstGeom>
          <a:solidFill>
            <a:srgbClr val="000000"/>
          </a:solidFill>
          <a:ln w="9525">
            <a:solidFill>
              <a:srgbClr val="FFFF00"/>
            </a:solidFill>
            <a:miter lim="800000"/>
            <a:headEnd/>
            <a:tailEnd/>
          </a:ln>
        </p:spPr>
        <p:txBody>
          <a:bodyPr wrap="none" anchor="ctr"/>
          <a:lstStyle/>
          <a:p>
            <a:endParaRPr lang="en-US"/>
          </a:p>
        </p:txBody>
      </p:sp>
      <p:sp>
        <p:nvSpPr>
          <p:cNvPr id="4" name="Rectangle 2"/>
          <p:cNvSpPr>
            <a:spLocks noGrp="1" noChangeArrowheads="1"/>
          </p:cNvSpPr>
          <p:nvPr>
            <p:ph type="title"/>
          </p:nvPr>
        </p:nvSpPr>
        <p:spPr>
          <a:xfrm>
            <a:off x="685800" y="-228600"/>
            <a:ext cx="7772400" cy="1143000"/>
          </a:xfrm>
        </p:spPr>
        <p:txBody>
          <a:bodyPr/>
          <a:lstStyle/>
          <a:p>
            <a:pPr eaLnBrk="1" hangingPunct="1">
              <a:defRPr/>
            </a:pPr>
            <a:r>
              <a:rPr lang="en-US" dirty="0">
                <a:solidFill>
                  <a:srgbClr val="FF8000"/>
                </a:solidFill>
                <a:latin typeface="Times" charset="0"/>
                <a:ea typeface="ＭＳ Ｐゴシック" charset="0"/>
              </a:rPr>
              <a:t>Second Contact</a:t>
            </a:r>
            <a:endParaRPr lang="en-US" dirty="0">
              <a:latin typeface="Times" charset="0"/>
              <a:ea typeface="ＭＳ Ｐゴシック" charset="0"/>
            </a:endParaRPr>
          </a:p>
        </p:txBody>
      </p:sp>
      <p:pic>
        <p:nvPicPr>
          <p:cNvPr id="63492" name="Picture 4" descr="E2001_1200_01.jpg                                              00049CE8Macintosh 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9463" y="881063"/>
            <a:ext cx="5475287"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7354" name="Rectangle 10"/>
          <p:cNvSpPr>
            <a:spLocks noChangeArrowheads="1"/>
          </p:cNvSpPr>
          <p:nvPr/>
        </p:nvSpPr>
        <p:spPr bwMode="auto">
          <a:xfrm>
            <a:off x="1447800" y="685800"/>
            <a:ext cx="6400800" cy="59436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57346" name="Rectangle 2"/>
          <p:cNvSpPr>
            <a:spLocks noGrp="1" noChangeArrowheads="1"/>
          </p:cNvSpPr>
          <p:nvPr>
            <p:ph type="title"/>
          </p:nvPr>
        </p:nvSpPr>
        <p:spPr>
          <a:xfrm>
            <a:off x="685800" y="-228600"/>
            <a:ext cx="7772400" cy="1143000"/>
          </a:xfrm>
        </p:spPr>
        <p:txBody>
          <a:bodyPr/>
          <a:lstStyle/>
          <a:p>
            <a:pPr eaLnBrk="1" hangingPunct="1">
              <a:defRPr/>
            </a:pPr>
            <a:r>
              <a:rPr lang="en-US" dirty="0" smtClean="0">
                <a:solidFill>
                  <a:srgbClr val="FF8000"/>
                </a:solidFill>
                <a:cs typeface="+mj-cs"/>
              </a:rPr>
              <a:t>Chromosphere</a:t>
            </a:r>
            <a:endParaRPr lang="en-US" dirty="0" smtClean="0">
              <a:cs typeface="+mj-cs"/>
            </a:endParaRPr>
          </a:p>
        </p:txBody>
      </p:sp>
      <p:pic>
        <p:nvPicPr>
          <p:cNvPr id="5735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3725" y="796925"/>
            <a:ext cx="5832475" cy="583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304800"/>
            <a:ext cx="7772400" cy="1143000"/>
          </a:xfrm>
        </p:spPr>
        <p:txBody>
          <a:bodyPr/>
          <a:lstStyle/>
          <a:p>
            <a:pPr eaLnBrk="1" hangingPunct="1">
              <a:defRPr/>
            </a:pPr>
            <a:r>
              <a:rPr lang="en-US" dirty="0">
                <a:solidFill>
                  <a:srgbClr val="FF8000"/>
                </a:solidFill>
                <a:latin typeface="Times" charset="0"/>
                <a:ea typeface="ＭＳ Ｐゴシック" charset="0"/>
              </a:rPr>
              <a:t>Chromosphere</a:t>
            </a:r>
            <a:endParaRPr lang="en-US" dirty="0">
              <a:latin typeface="Times" charset="0"/>
              <a:ea typeface="ＭＳ Ｐゴシック" charset="0"/>
            </a:endParaRPr>
          </a:p>
        </p:txBody>
      </p:sp>
      <p:sp>
        <p:nvSpPr>
          <p:cNvPr id="5" name="Rectangle 4"/>
          <p:cNvSpPr/>
          <p:nvPr/>
        </p:nvSpPr>
        <p:spPr>
          <a:xfrm>
            <a:off x="12700" y="1066800"/>
            <a:ext cx="9131300" cy="5632450"/>
          </a:xfrm>
          <a:prstGeom prst="rect">
            <a:avLst/>
          </a:prstGeom>
        </p:spPr>
        <p:txBody>
          <a:bodyPr>
            <a:spAutoFit/>
          </a:bodyPr>
          <a:lstStyle/>
          <a:p>
            <a:pPr>
              <a:defRPr/>
            </a:pPr>
            <a:r>
              <a:rPr lang="en-US" dirty="0">
                <a:solidFill>
                  <a:srgbClr val="FFFFFF"/>
                </a:solidFill>
                <a:effectLst>
                  <a:outerShdw blurRad="38100" dist="38100" dir="2700000" algn="tl">
                    <a:srgbClr val="FFFFFF"/>
                  </a:outerShdw>
                </a:effectLst>
                <a:latin typeface="Skia"/>
                <a:cs typeface="Skia"/>
              </a:rPr>
              <a:t>Chromosphere: “sphere of color”  -- visible only during TSE</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VERY thin layer between the Photosphere &amp;  “transition region”</a:t>
            </a:r>
          </a:p>
          <a:p>
            <a:pPr>
              <a:defRPr/>
            </a:pPr>
            <a:r>
              <a:rPr lang="en-US" dirty="0">
                <a:solidFill>
                  <a:srgbClr val="FFFFFF"/>
                </a:solidFill>
                <a:effectLst>
                  <a:outerShdw blurRad="38100" dist="38100" dir="2700000" algn="tl">
                    <a:srgbClr val="FFFFFF"/>
                  </a:outerShdw>
                </a:effectLst>
                <a:latin typeface="Skia"/>
                <a:cs typeface="Skia"/>
              </a:rPr>
              <a:t>                             solar corona</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Depth ~ 2000 km ( 0.3% of solar radius)</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Gas Density declines x 5,000,000 across the region (outward)</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Gas Density is 1/100,000,000 of Earth’s Atmosphere</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Seen in Hydrorogen-alpha emission (pure monochromatc red)</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Temperature increases with height from 4,400° K to 25,000° K</a:t>
            </a:r>
            <a:br>
              <a:rPr lang="en-US" dirty="0">
                <a:solidFill>
                  <a:srgbClr val="FFFFFF"/>
                </a:solidFill>
                <a:effectLst>
                  <a:outerShdw blurRad="38100" dist="38100" dir="2700000" algn="tl">
                    <a:srgbClr val="FFFFFF"/>
                  </a:outerShdw>
                </a:effectLst>
                <a:latin typeface="Skia"/>
                <a:cs typeface="Skia"/>
              </a:rPr>
            </a:br>
            <a:r>
              <a:rPr lang="en-US" dirty="0">
                <a:solidFill>
                  <a:srgbClr val="FFFFFF"/>
                </a:solidFill>
                <a:effectLst>
                  <a:outerShdw blurRad="38100" dist="38100" dir="2700000" algn="tl">
                    <a:srgbClr val="FFFFFF"/>
                  </a:outerShdw>
                </a:effectLst>
                <a:latin typeface="Skia"/>
                <a:cs typeface="Skia"/>
              </a:rPr>
              <a:t>    (opposite photosphere behavior  -- magnetic reconnection)</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76200" y="-228600"/>
            <a:ext cx="9067800" cy="1143000"/>
          </a:xfrm>
        </p:spPr>
        <p:txBody>
          <a:bodyPr/>
          <a:lstStyle/>
          <a:p>
            <a:pPr eaLnBrk="1" hangingPunct="1">
              <a:defRPr/>
            </a:pPr>
            <a:r>
              <a:rPr lang="en-US" sz="2800" dirty="0">
                <a:solidFill>
                  <a:srgbClr val="FF8000"/>
                </a:solidFill>
                <a:latin typeface="Times" charset="0"/>
                <a:ea typeface="ＭＳ Ｐゴシック" charset="0"/>
              </a:rPr>
              <a:t>The Moon</a:t>
            </a:r>
            <a:r>
              <a:rPr lang="en-US" altLang="ja-JP" sz="2800" dirty="0">
                <a:solidFill>
                  <a:srgbClr val="FF8000"/>
                </a:solidFill>
                <a:latin typeface="Times" charset="0"/>
                <a:ea typeface="ＭＳ Ｐゴシック" charset="0"/>
              </a:rPr>
              <a:t>s Shadow Approaches</a:t>
            </a:r>
            <a:endParaRPr lang="en-US" dirty="0">
              <a:latin typeface="Times" charset="0"/>
              <a:ea typeface="ＭＳ Ｐゴシック" charset="0"/>
            </a:endParaRPr>
          </a:p>
        </p:txBody>
      </p:sp>
      <p:sp>
        <p:nvSpPr>
          <p:cNvPr id="66563" name="Rectangle 4"/>
          <p:cNvSpPr>
            <a:spLocks noChangeArrowheads="1"/>
          </p:cNvSpPr>
          <p:nvPr/>
        </p:nvSpPr>
        <p:spPr bwMode="auto">
          <a:xfrm>
            <a:off x="1809750" y="6096000"/>
            <a:ext cx="5521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AU">
                <a:solidFill>
                  <a:schemeClr val="bg1"/>
                </a:solidFill>
                <a:latin typeface="Arial" charset="0"/>
              </a:rPr>
              <a:t>20 seconds Before Totality -- TSE 1992</a:t>
            </a:r>
            <a:endParaRPr lang="en-US">
              <a:solidFill>
                <a:schemeClr val="bg1"/>
              </a:solidFill>
              <a:latin typeface="Arial" charset="0"/>
            </a:endParaRPr>
          </a:p>
        </p:txBody>
      </p:sp>
      <p:pic>
        <p:nvPicPr>
          <p:cNvPr id="6656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5700" y="990600"/>
            <a:ext cx="68326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3300413" y="477838"/>
            <a:ext cx="4995862" cy="1722437"/>
            <a:chOff x="2079" y="301"/>
            <a:chExt cx="3147" cy="1085"/>
          </a:xfrm>
        </p:grpSpPr>
        <p:pic>
          <p:nvPicPr>
            <p:cNvPr id="6656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4" y="384"/>
              <a:ext cx="1002" cy="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Text Box 9"/>
            <p:cNvSpPr txBox="1">
              <a:spLocks noChangeArrowheads="1"/>
            </p:cNvSpPr>
            <p:nvPr/>
          </p:nvSpPr>
          <p:spPr bwMode="auto">
            <a:xfrm>
              <a:off x="2079" y="301"/>
              <a:ext cx="15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2000">
                  <a:solidFill>
                    <a:srgbClr val="E62C0B"/>
                  </a:solidFill>
                  <a:latin typeface="Arial" charset="0"/>
                </a:rPr>
                <a:t>Chromospheric Light</a:t>
              </a:r>
              <a:endParaRPr lang="en-US" sz="2000">
                <a:latin typeface="Arial" charset="0"/>
              </a:endParaRPr>
            </a:p>
          </p:txBody>
        </p:sp>
        <p:sp>
          <p:nvSpPr>
            <p:cNvPr id="66568" name="Line 10"/>
            <p:cNvSpPr>
              <a:spLocks noChangeShapeType="1"/>
            </p:cNvSpPr>
            <p:nvPr/>
          </p:nvSpPr>
          <p:spPr bwMode="auto">
            <a:xfrm>
              <a:off x="3696" y="480"/>
              <a:ext cx="720" cy="240"/>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xmlns:p14="http://schemas.microsoft.com/office/powerpoint/2010/main" spd="slow" advClick="0"/>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152400"/>
            <a:ext cx="7772400" cy="1143000"/>
          </a:xfrm>
        </p:spPr>
        <p:txBody>
          <a:bodyPr/>
          <a:lstStyle/>
          <a:p>
            <a:pPr eaLnBrk="1" hangingPunct="1">
              <a:defRPr/>
            </a:pPr>
            <a:r>
              <a:rPr lang="en-US" dirty="0" smtClean="0">
                <a:solidFill>
                  <a:srgbClr val="FF8000"/>
                </a:solidFill>
                <a:cs typeface="+mj-cs"/>
              </a:rPr>
              <a:t>Prominences &amp; Inner Corona</a:t>
            </a:r>
            <a:endParaRPr lang="en-US" dirty="0" smtClean="0">
              <a:cs typeface="+mj-cs"/>
            </a:endParaRPr>
          </a:p>
        </p:txBody>
      </p:sp>
      <p:grpSp>
        <p:nvGrpSpPr>
          <p:cNvPr id="67587" name="Group 16"/>
          <p:cNvGrpSpPr>
            <a:grpSpLocks/>
          </p:cNvGrpSpPr>
          <p:nvPr/>
        </p:nvGrpSpPr>
        <p:grpSpPr bwMode="auto">
          <a:xfrm>
            <a:off x="1739900" y="838200"/>
            <a:ext cx="5702300" cy="5702300"/>
            <a:chOff x="960" y="528"/>
            <a:chExt cx="3592" cy="3592"/>
          </a:xfrm>
        </p:grpSpPr>
        <p:pic>
          <p:nvPicPr>
            <p:cNvPr id="6144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 y="528"/>
              <a:ext cx="3592" cy="3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1449" name="Rectangle 9"/>
            <p:cNvSpPr>
              <a:spLocks noChangeArrowheads="1"/>
            </p:cNvSpPr>
            <p:nvPr/>
          </p:nvSpPr>
          <p:spPr bwMode="auto">
            <a:xfrm>
              <a:off x="968" y="528"/>
              <a:ext cx="3564" cy="3576"/>
            </a:xfrm>
            <a:prstGeom prst="rect">
              <a:avLst/>
            </a:prstGeom>
            <a:noFill/>
            <a:ln w="50800">
              <a:solidFill>
                <a:srgbClr val="FFCC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grpSp>
      <p:grpSp>
        <p:nvGrpSpPr>
          <p:cNvPr id="67588" name="Group 22"/>
          <p:cNvGrpSpPr>
            <a:grpSpLocks/>
          </p:cNvGrpSpPr>
          <p:nvPr/>
        </p:nvGrpSpPr>
        <p:grpSpPr bwMode="auto">
          <a:xfrm>
            <a:off x="7461250" y="838200"/>
            <a:ext cx="1663700" cy="2105025"/>
            <a:chOff x="4693" y="528"/>
            <a:chExt cx="1048" cy="1326"/>
          </a:xfrm>
        </p:grpSpPr>
        <p:pic>
          <p:nvPicPr>
            <p:cNvPr id="6145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1" y="550"/>
              <a:ext cx="1032" cy="1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1451" name="Rectangle 11"/>
            <p:cNvSpPr>
              <a:spLocks noChangeArrowheads="1"/>
            </p:cNvSpPr>
            <p:nvPr/>
          </p:nvSpPr>
          <p:spPr bwMode="auto">
            <a:xfrm>
              <a:off x="4693" y="528"/>
              <a:ext cx="1048" cy="1324"/>
            </a:xfrm>
            <a:prstGeom prst="rect">
              <a:avLst/>
            </a:prstGeom>
            <a:noFill/>
            <a:ln w="50800">
              <a:solidFill>
                <a:srgbClr val="FFCC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grpSp>
      <p:grpSp>
        <p:nvGrpSpPr>
          <p:cNvPr id="67589" name="Group 21"/>
          <p:cNvGrpSpPr>
            <a:grpSpLocks/>
          </p:cNvGrpSpPr>
          <p:nvPr/>
        </p:nvGrpSpPr>
        <p:grpSpPr bwMode="auto">
          <a:xfrm>
            <a:off x="25400" y="4413250"/>
            <a:ext cx="1673225" cy="2101850"/>
            <a:chOff x="14" y="2784"/>
            <a:chExt cx="1054" cy="1324"/>
          </a:xfrm>
        </p:grpSpPr>
        <p:pic>
          <p:nvPicPr>
            <p:cNvPr id="61455"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 y="2790"/>
              <a:ext cx="1024" cy="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1457" name="Rectangle 17"/>
            <p:cNvSpPr>
              <a:spLocks noChangeArrowheads="1"/>
            </p:cNvSpPr>
            <p:nvPr/>
          </p:nvSpPr>
          <p:spPr bwMode="auto">
            <a:xfrm>
              <a:off x="14" y="2784"/>
              <a:ext cx="1054" cy="1324"/>
            </a:xfrm>
            <a:prstGeom prst="rect">
              <a:avLst/>
            </a:prstGeom>
            <a:noFill/>
            <a:ln w="50800">
              <a:solidFill>
                <a:srgbClr val="FFCC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gr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304800"/>
            <a:ext cx="7772400" cy="1143000"/>
          </a:xfrm>
        </p:spPr>
        <p:txBody>
          <a:bodyPr/>
          <a:lstStyle/>
          <a:p>
            <a:pPr eaLnBrk="1" hangingPunct="1">
              <a:defRPr/>
            </a:pPr>
            <a:r>
              <a:rPr lang="en-US" dirty="0">
                <a:solidFill>
                  <a:srgbClr val="FF8000"/>
                </a:solidFill>
                <a:latin typeface="Times" charset="0"/>
                <a:ea typeface="ＭＳ Ｐゴシック" charset="0"/>
              </a:rPr>
              <a:t>Prominences</a:t>
            </a:r>
            <a:endParaRPr lang="en-US" dirty="0">
              <a:latin typeface="Times" charset="0"/>
              <a:ea typeface="ＭＳ Ｐゴシック" charset="0"/>
            </a:endParaRPr>
          </a:p>
        </p:txBody>
      </p:sp>
      <p:sp>
        <p:nvSpPr>
          <p:cNvPr id="5" name="Rectangle 4"/>
          <p:cNvSpPr/>
          <p:nvPr/>
        </p:nvSpPr>
        <p:spPr>
          <a:xfrm>
            <a:off x="12700" y="685800"/>
            <a:ext cx="9131300" cy="5632450"/>
          </a:xfrm>
          <a:prstGeom prst="rect">
            <a:avLst/>
          </a:prstGeom>
        </p:spPr>
        <p:txBody>
          <a:bodyPr>
            <a:spAutoFit/>
          </a:bodyPr>
          <a:lstStyle/>
          <a:p>
            <a:pPr>
              <a:defRPr/>
            </a:pPr>
            <a:r>
              <a:rPr lang="en-US" dirty="0">
                <a:solidFill>
                  <a:srgbClr val="FFFFFF"/>
                </a:solidFill>
                <a:effectLst>
                  <a:outerShdw blurRad="38100" dist="38100" dir="2700000" algn="tl">
                    <a:srgbClr val="FFFFFF"/>
                  </a:outerShdw>
                </a:effectLst>
                <a:latin typeface="Skia"/>
                <a:cs typeface="Skia"/>
              </a:rPr>
              <a:t>Very bright, red, (very large), visually “flame-like”  features exteding outward from the solar photosphere into the corona</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“typical” prominance about the size of the Earth</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prominences up to appx half a million km have been seen</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persist from ~ a day to up to a month or more in the corona</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when breaking apart can give rise to “coronal mass ejections”</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CME is a massive burst of solar wind and ionized plasmas</a:t>
            </a:r>
            <a:br>
              <a:rPr lang="en-US" dirty="0">
                <a:solidFill>
                  <a:srgbClr val="FFFFFF"/>
                </a:solidFill>
                <a:effectLst>
                  <a:outerShdw blurRad="38100" dist="38100" dir="2700000" algn="tl">
                    <a:srgbClr val="FFFFFF"/>
                  </a:outerShdw>
                </a:effectLst>
                <a:latin typeface="Skia"/>
                <a:cs typeface="Skia"/>
              </a:rPr>
            </a:br>
            <a:r>
              <a:rPr lang="en-US" dirty="0">
                <a:solidFill>
                  <a:srgbClr val="FFFFFF"/>
                </a:solidFill>
                <a:effectLst>
                  <a:outerShdw blurRad="38100" dist="38100" dir="2700000" algn="tl">
                    <a:srgbClr val="FFFFFF"/>
                  </a:outerShdw>
                </a:effectLst>
                <a:latin typeface="Skia"/>
                <a:cs typeface="Skia"/>
              </a:rPr>
              <a:t>   that can affest/distrupt the Earths’ magnetic field</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CME ejection velocites up to ~ 1,000 km/second</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1447800" y="685800"/>
            <a:ext cx="6400800" cy="59436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65539" name="Rectangle 3"/>
          <p:cNvSpPr>
            <a:spLocks noGrp="1" noChangeArrowheads="1"/>
          </p:cNvSpPr>
          <p:nvPr>
            <p:ph type="title"/>
          </p:nvPr>
        </p:nvSpPr>
        <p:spPr>
          <a:xfrm>
            <a:off x="990600" y="-152400"/>
            <a:ext cx="7772400" cy="1143000"/>
          </a:xfrm>
        </p:spPr>
        <p:txBody>
          <a:bodyPr/>
          <a:lstStyle/>
          <a:p>
            <a:pPr eaLnBrk="1" hangingPunct="1">
              <a:defRPr/>
            </a:pPr>
            <a:r>
              <a:rPr lang="en-US" dirty="0" smtClean="0">
                <a:solidFill>
                  <a:srgbClr val="FF8000"/>
                </a:solidFill>
                <a:cs typeface="+mj-cs"/>
              </a:rPr>
              <a:t>Corona</a:t>
            </a:r>
            <a:endParaRPr lang="en-US" dirty="0" smtClean="0">
              <a:cs typeface="+mj-cs"/>
            </a:endParaRPr>
          </a:p>
        </p:txBody>
      </p:sp>
      <p:pic>
        <p:nvPicPr>
          <p:cNvPr id="69636" name="Picture 5" descr="E2001_1200_05.jpg                                              00049CE8Macintosh 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912813"/>
            <a:ext cx="5475288"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Rectangle 1026"/>
          <p:cNvSpPr>
            <a:spLocks noChangeArrowheads="1"/>
          </p:cNvSpPr>
          <p:nvPr/>
        </p:nvSpPr>
        <p:spPr bwMode="auto">
          <a:xfrm>
            <a:off x="1447800" y="685800"/>
            <a:ext cx="6400800" cy="59436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66563" name="Rectangle 1027"/>
          <p:cNvSpPr>
            <a:spLocks noGrp="1" noChangeArrowheads="1"/>
          </p:cNvSpPr>
          <p:nvPr>
            <p:ph type="title"/>
          </p:nvPr>
        </p:nvSpPr>
        <p:spPr>
          <a:xfrm>
            <a:off x="990600" y="-152400"/>
            <a:ext cx="7772400" cy="1143000"/>
          </a:xfrm>
        </p:spPr>
        <p:txBody>
          <a:bodyPr/>
          <a:lstStyle/>
          <a:p>
            <a:pPr eaLnBrk="1" hangingPunct="1">
              <a:defRPr/>
            </a:pPr>
            <a:r>
              <a:rPr lang="en-US" dirty="0" smtClean="0">
                <a:solidFill>
                  <a:srgbClr val="FF8000"/>
                </a:solidFill>
                <a:cs typeface="+mj-cs"/>
              </a:rPr>
              <a:t>Corona</a:t>
            </a:r>
            <a:endParaRPr lang="en-US" dirty="0" smtClean="0">
              <a:cs typeface="+mj-cs"/>
            </a:endParaRPr>
          </a:p>
        </p:txBody>
      </p:sp>
      <p:pic>
        <p:nvPicPr>
          <p:cNvPr id="70660" name="Picture 1029" descr="E2001_1200_06.jpg                                              00049CE8Macintosh 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14400"/>
            <a:ext cx="5475288" cy="547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advClick="0" advTm="1000">
    <p:fade/>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8610" name="Rectangle 1026"/>
          <p:cNvSpPr>
            <a:spLocks noChangeArrowheads="1"/>
          </p:cNvSpPr>
          <p:nvPr/>
        </p:nvSpPr>
        <p:spPr bwMode="auto">
          <a:xfrm>
            <a:off x="1447800" y="685800"/>
            <a:ext cx="6400800" cy="59436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68611" name="Rectangle 1027"/>
          <p:cNvSpPr>
            <a:spLocks noGrp="1" noChangeArrowheads="1"/>
          </p:cNvSpPr>
          <p:nvPr>
            <p:ph type="title"/>
          </p:nvPr>
        </p:nvSpPr>
        <p:spPr>
          <a:xfrm>
            <a:off x="990600" y="-152400"/>
            <a:ext cx="7772400" cy="1143000"/>
          </a:xfrm>
        </p:spPr>
        <p:txBody>
          <a:bodyPr/>
          <a:lstStyle/>
          <a:p>
            <a:pPr eaLnBrk="1" hangingPunct="1">
              <a:defRPr/>
            </a:pPr>
            <a:r>
              <a:rPr lang="en-US" dirty="0" smtClean="0">
                <a:solidFill>
                  <a:srgbClr val="FF8000"/>
                </a:solidFill>
                <a:cs typeface="+mj-cs"/>
              </a:rPr>
              <a:t>Corona</a:t>
            </a:r>
            <a:endParaRPr lang="en-US" dirty="0" smtClean="0">
              <a:cs typeface="+mj-cs"/>
            </a:endParaRPr>
          </a:p>
        </p:txBody>
      </p:sp>
      <p:pic>
        <p:nvPicPr>
          <p:cNvPr id="71684" name="Picture 1029" descr="E2001_1200_08.jpg                                              00049CE8Macintosh 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700" y="912813"/>
            <a:ext cx="5475288"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advClick="0" advTm="1000">
    <p:fade/>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0658" name="Rectangle 1026"/>
          <p:cNvSpPr>
            <a:spLocks noChangeArrowheads="1"/>
          </p:cNvSpPr>
          <p:nvPr/>
        </p:nvSpPr>
        <p:spPr bwMode="auto">
          <a:xfrm>
            <a:off x="1447800" y="685800"/>
            <a:ext cx="6400800" cy="5943600"/>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cs typeface="+mn-cs"/>
            </a:endParaRPr>
          </a:p>
        </p:txBody>
      </p:sp>
      <p:sp>
        <p:nvSpPr>
          <p:cNvPr id="70659" name="Rectangle 1027"/>
          <p:cNvSpPr>
            <a:spLocks noGrp="1" noChangeArrowheads="1"/>
          </p:cNvSpPr>
          <p:nvPr>
            <p:ph type="title"/>
          </p:nvPr>
        </p:nvSpPr>
        <p:spPr>
          <a:xfrm>
            <a:off x="990600" y="-152400"/>
            <a:ext cx="7772400" cy="1143000"/>
          </a:xfrm>
        </p:spPr>
        <p:txBody>
          <a:bodyPr/>
          <a:lstStyle/>
          <a:p>
            <a:pPr eaLnBrk="1" hangingPunct="1">
              <a:defRPr/>
            </a:pPr>
            <a:r>
              <a:rPr lang="en-US" dirty="0" smtClean="0">
                <a:solidFill>
                  <a:srgbClr val="FF8000"/>
                </a:solidFill>
                <a:cs typeface="+mj-cs"/>
              </a:rPr>
              <a:t>Corona</a:t>
            </a:r>
            <a:endParaRPr lang="en-US" dirty="0" smtClean="0">
              <a:cs typeface="+mj-cs"/>
            </a:endParaRPr>
          </a:p>
        </p:txBody>
      </p:sp>
      <p:pic>
        <p:nvPicPr>
          <p:cNvPr id="72708" name="Picture 1030" descr="E2001_1200_11.jpg                                              00049CE8Macintosh 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5325" y="912813"/>
            <a:ext cx="5475288"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advClick="0" advTm="1000">
    <p:fade/>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3"/>
          <p:cNvSpPr>
            <a:spLocks noGrp="1" noChangeArrowheads="1"/>
          </p:cNvSpPr>
          <p:nvPr>
            <p:ph type="title"/>
          </p:nvPr>
        </p:nvSpPr>
        <p:spPr>
          <a:xfrm>
            <a:off x="990600" y="-152400"/>
            <a:ext cx="7772400" cy="1143000"/>
          </a:xfrm>
        </p:spPr>
        <p:txBody>
          <a:bodyPr/>
          <a:lstStyle/>
          <a:p>
            <a:pPr eaLnBrk="1" hangingPunct="1">
              <a:defRPr/>
            </a:pPr>
            <a:r>
              <a:rPr lang="en-US" dirty="0" smtClean="0">
                <a:solidFill>
                  <a:srgbClr val="FF8000"/>
                </a:solidFill>
                <a:cs typeface="+mj-cs"/>
              </a:rPr>
              <a:t>Corona</a:t>
            </a:r>
            <a:endParaRPr lang="en-US" dirty="0" smtClean="0">
              <a:cs typeface="+mj-cs"/>
            </a:endParaRPr>
          </a:p>
        </p:txBody>
      </p:sp>
      <p:pic>
        <p:nvPicPr>
          <p:cNvPr id="73731" name="Picture 6" descr="E2001_1200_12.jpg                                              00049CE8Macintosh HD                   BA80C6F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5325" y="912813"/>
            <a:ext cx="5475288"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3"/>
          <p:cNvSpPr>
            <a:spLocks noGrp="1" noChangeArrowheads="1"/>
          </p:cNvSpPr>
          <p:nvPr>
            <p:ph type="title"/>
          </p:nvPr>
        </p:nvSpPr>
        <p:spPr>
          <a:xfrm>
            <a:off x="990600" y="-152400"/>
            <a:ext cx="7772400" cy="1143000"/>
          </a:xfrm>
        </p:spPr>
        <p:txBody>
          <a:bodyPr/>
          <a:lstStyle/>
          <a:p>
            <a:pPr eaLnBrk="1" hangingPunct="1">
              <a:defRPr/>
            </a:pPr>
            <a:r>
              <a:rPr lang="en-US" dirty="0" smtClean="0">
                <a:solidFill>
                  <a:srgbClr val="FF8000"/>
                </a:solidFill>
                <a:cs typeface="+mj-cs"/>
              </a:rPr>
              <a:t>Corona</a:t>
            </a:r>
            <a:endParaRPr lang="en-US" dirty="0" smtClean="0">
              <a:cs typeface="+mj-cs"/>
            </a:endParaRPr>
          </a:p>
        </p:txBody>
      </p:sp>
      <p:pic>
        <p:nvPicPr>
          <p:cNvPr id="74755" name="Picture 14"/>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838200"/>
            <a:ext cx="56007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304800"/>
            <a:ext cx="7772400" cy="1143000"/>
          </a:xfrm>
        </p:spPr>
        <p:txBody>
          <a:bodyPr/>
          <a:lstStyle/>
          <a:p>
            <a:pPr eaLnBrk="1" hangingPunct="1">
              <a:defRPr/>
            </a:pPr>
            <a:r>
              <a:rPr lang="en-US" dirty="0">
                <a:solidFill>
                  <a:srgbClr val="FF8000"/>
                </a:solidFill>
                <a:latin typeface="Times" charset="0"/>
                <a:ea typeface="ＭＳ Ｐゴシック" charset="0"/>
              </a:rPr>
              <a:t>Corona</a:t>
            </a:r>
            <a:endParaRPr lang="en-US" dirty="0">
              <a:latin typeface="Times" charset="0"/>
              <a:ea typeface="ＭＳ Ｐゴシック" charset="0"/>
            </a:endParaRPr>
          </a:p>
        </p:txBody>
      </p:sp>
      <p:sp>
        <p:nvSpPr>
          <p:cNvPr id="5" name="Rectangle 4"/>
          <p:cNvSpPr/>
          <p:nvPr/>
        </p:nvSpPr>
        <p:spPr>
          <a:xfrm>
            <a:off x="12700" y="685800"/>
            <a:ext cx="9131300" cy="6002338"/>
          </a:xfrm>
          <a:prstGeom prst="rect">
            <a:avLst/>
          </a:prstGeom>
        </p:spPr>
        <p:txBody>
          <a:bodyPr>
            <a:spAutoFit/>
          </a:bodyPr>
          <a:lstStyle/>
          <a:p>
            <a:pPr>
              <a:defRPr/>
            </a:pPr>
            <a:r>
              <a:rPr lang="en-US" dirty="0">
                <a:solidFill>
                  <a:srgbClr val="FFFFFF"/>
                </a:solidFill>
                <a:effectLst>
                  <a:outerShdw blurRad="38100" dist="38100" dir="2700000" algn="tl">
                    <a:srgbClr val="FFFFFF"/>
                  </a:outerShdw>
                </a:effectLst>
                <a:latin typeface="Skia"/>
                <a:cs typeface="Skia"/>
              </a:rPr>
              <a:t>VERY hot, tenuous atmosphere of the Sun</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extends </a:t>
            </a:r>
            <a:r>
              <a:rPr lang="en-US" i="1" dirty="0">
                <a:solidFill>
                  <a:srgbClr val="FFFFFF"/>
                </a:solidFill>
                <a:effectLst>
                  <a:outerShdw blurRad="38100" dist="38100" dir="2700000" algn="tl">
                    <a:srgbClr val="FFFFFF"/>
                  </a:outerShdw>
                </a:effectLst>
                <a:latin typeface="Skia"/>
                <a:cs typeface="Skia"/>
              </a:rPr>
              <a:t>millions</a:t>
            </a:r>
            <a:r>
              <a:rPr lang="en-US" dirty="0">
                <a:solidFill>
                  <a:srgbClr val="FFFFFF"/>
                </a:solidFill>
                <a:effectLst>
                  <a:outerShdw blurRad="38100" dist="38100" dir="2700000" algn="tl">
                    <a:srgbClr val="FFFFFF"/>
                  </a:outerShdw>
                </a:effectLst>
                <a:latin typeface="Skia"/>
                <a:cs typeface="Skia"/>
              </a:rPr>
              <a:t> of kilometers into space</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seen only during a TSE (or with a “coronagraph”)</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Temperature ~ 2,000,000° K … appx. 350 x hotter than the </a:t>
            </a:r>
            <a:br>
              <a:rPr lang="en-US" dirty="0">
                <a:solidFill>
                  <a:srgbClr val="FFFFFF"/>
                </a:solidFill>
                <a:effectLst>
                  <a:outerShdw blurRad="38100" dist="38100" dir="2700000" algn="tl">
                    <a:srgbClr val="FFFFFF"/>
                  </a:outerShdw>
                </a:effectLst>
                <a:latin typeface="Skia"/>
                <a:cs typeface="Skia"/>
              </a:rPr>
            </a:br>
            <a:r>
              <a:rPr lang="en-US" dirty="0">
                <a:solidFill>
                  <a:srgbClr val="FFFFFF"/>
                </a:solidFill>
                <a:effectLst>
                  <a:outerShdw blurRad="38100" dist="38100" dir="2700000" algn="tl">
                    <a:srgbClr val="FFFFFF"/>
                  </a:outerShdw>
                </a:effectLst>
                <a:latin typeface="Skia"/>
                <a:cs typeface="Skia"/>
              </a:rPr>
              <a:t>     solar surface (photosphere, 5,700° K)</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a:t>
            </a:r>
            <a:r>
              <a:rPr lang="en-US" i="1" dirty="0">
                <a:solidFill>
                  <a:srgbClr val="FFFFFF"/>
                </a:solidFill>
                <a:effectLst>
                  <a:outerShdw blurRad="38100" dist="38100" dir="2700000" algn="tl">
                    <a:srgbClr val="FFFFFF"/>
                  </a:outerShdw>
                </a:effectLst>
                <a:latin typeface="Skia"/>
                <a:cs typeface="Skia"/>
              </a:rPr>
              <a:t>Highly</a:t>
            </a:r>
            <a:r>
              <a:rPr lang="en-US" dirty="0">
                <a:solidFill>
                  <a:srgbClr val="FFFFFF"/>
                </a:solidFill>
                <a:effectLst>
                  <a:outerShdw blurRad="38100" dist="38100" dir="2700000" algn="tl">
                    <a:srgbClr val="FFFFFF"/>
                  </a:outerShdw>
                </a:effectLst>
                <a:latin typeface="Skia"/>
                <a:cs typeface="Skia"/>
              </a:rPr>
              <a:t> ionized plasma (e.g. Fe XIII lines seen)</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Exact heating mechaism still not understood but probably a</a:t>
            </a:r>
            <a:br>
              <a:rPr lang="en-US" dirty="0">
                <a:solidFill>
                  <a:srgbClr val="FFFFFF"/>
                </a:solidFill>
                <a:effectLst>
                  <a:outerShdw blurRad="38100" dist="38100" dir="2700000" algn="tl">
                    <a:srgbClr val="FFFFFF"/>
                  </a:outerShdw>
                </a:effectLst>
                <a:latin typeface="Skia"/>
                <a:cs typeface="Skia"/>
              </a:rPr>
            </a:br>
            <a:r>
              <a:rPr lang="en-US" dirty="0">
                <a:solidFill>
                  <a:srgbClr val="FFFFFF"/>
                </a:solidFill>
                <a:effectLst>
                  <a:outerShdw blurRad="38100" dist="38100" dir="2700000" algn="tl">
                    <a:srgbClr val="FFFFFF"/>
                  </a:outerShdw>
                </a:effectLst>
                <a:latin typeface="Skia"/>
                <a:cs typeface="Skia"/>
              </a:rPr>
              <a:t>   combination of magnetic field induction and sonic waves.</a:t>
            </a:r>
          </a:p>
          <a:p>
            <a:pPr>
              <a:defRPr/>
            </a:pPr>
            <a:endParaRPr lang="en-US" dirty="0">
              <a:solidFill>
                <a:srgbClr val="FFFFFF"/>
              </a:solidFill>
              <a:effectLst>
                <a:outerShdw blurRad="38100" dist="38100" dir="2700000" algn="tl">
                  <a:srgbClr val="FFFFFF"/>
                </a:outerShdw>
              </a:effectLst>
              <a:latin typeface="Skia"/>
              <a:cs typeface="Skia"/>
            </a:endParaRPr>
          </a:p>
          <a:p>
            <a:pPr>
              <a:defRPr/>
            </a:pPr>
            <a:r>
              <a:rPr lang="en-US" dirty="0">
                <a:solidFill>
                  <a:srgbClr val="FFFFFF"/>
                </a:solidFill>
                <a:effectLst>
                  <a:outerShdw blurRad="38100" dist="38100" dir="2700000" algn="tl">
                    <a:srgbClr val="FFFFFF"/>
                  </a:outerShdw>
                </a:effectLst>
                <a:latin typeface="Skia"/>
                <a:cs typeface="Skia"/>
              </a:rPr>
              <a:t> - “Shaped” by solar magnetic field.  More “dynamic” corona</a:t>
            </a:r>
            <a:br>
              <a:rPr lang="en-US" dirty="0">
                <a:solidFill>
                  <a:srgbClr val="FFFFFF"/>
                </a:solidFill>
                <a:effectLst>
                  <a:outerShdw blurRad="38100" dist="38100" dir="2700000" algn="tl">
                    <a:srgbClr val="FFFFFF"/>
                  </a:outerShdw>
                </a:effectLst>
                <a:latin typeface="Skia"/>
                <a:cs typeface="Skia"/>
              </a:rPr>
            </a:br>
            <a:r>
              <a:rPr lang="en-US" dirty="0">
                <a:solidFill>
                  <a:srgbClr val="FFFFFF"/>
                </a:solidFill>
                <a:effectLst>
                  <a:outerShdw blurRad="38100" dist="38100" dir="2700000" algn="tl">
                    <a:srgbClr val="FFFFFF"/>
                  </a:outerShdw>
                </a:effectLst>
                <a:latin typeface="Skia"/>
                <a:cs typeface="Skia"/>
              </a:rPr>
              <a:t>    during (sunspot) maximum of 11 year solar activity cuycle</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6802" name="Picture 1" descr="WP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63638"/>
            <a:ext cx="91440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Grp="1" noChangeArrowheads="1"/>
          </p:cNvSpPr>
          <p:nvPr>
            <p:ph type="title"/>
          </p:nvPr>
        </p:nvSpPr>
        <p:spPr>
          <a:xfrm>
            <a:off x="0" y="0"/>
            <a:ext cx="5943600" cy="1143000"/>
          </a:xfrm>
        </p:spPr>
        <p:txBody>
          <a:bodyPr/>
          <a:lstStyle/>
          <a:p>
            <a:pPr algn="l" eaLnBrk="1" hangingPunct="1">
              <a:defRPr/>
            </a:pPr>
            <a:r>
              <a:rPr lang="en-US" sz="2800" dirty="0" smtClean="0">
                <a:solidFill>
                  <a:srgbClr val="FF8000"/>
                </a:solidFill>
                <a:cs typeface="+mj-cs"/>
              </a:rPr>
              <a:t>Totality Run: Mid-</a:t>
            </a:r>
            <a:r>
              <a:rPr lang="en-US" sz="2800" dirty="0" err="1" smtClean="0">
                <a:solidFill>
                  <a:srgbClr val="FF8000"/>
                </a:solidFill>
                <a:cs typeface="+mj-cs"/>
              </a:rPr>
              <a:t>Ecl</a:t>
            </a:r>
            <a:r>
              <a:rPr lang="en-US" sz="2800" smtClean="0">
                <a:solidFill>
                  <a:srgbClr val="FF8000"/>
                </a:solidFill>
                <a:cs typeface="+mj-cs"/>
              </a:rPr>
              <a:t> @ 09:43:30 UT</a:t>
            </a:r>
            <a:br>
              <a:rPr lang="en-US" sz="2800" smtClean="0">
                <a:solidFill>
                  <a:srgbClr val="FF8000"/>
                </a:solidFill>
                <a:cs typeface="+mj-cs"/>
              </a:rPr>
            </a:br>
            <a:r>
              <a:rPr lang="en-US" sz="2800" smtClean="0">
                <a:solidFill>
                  <a:srgbClr val="FFFF00"/>
                </a:solidFill>
                <a:cs typeface="+mj-cs"/>
              </a:rPr>
              <a:t>Lat = 63.39648</a:t>
            </a:r>
            <a:r>
              <a:rPr lang="en-US" sz="2800" smtClean="0">
                <a:solidFill>
                  <a:srgbClr val="FFFF00"/>
                </a:solidFill>
                <a:latin typeface="Arial"/>
                <a:cs typeface="+mj-cs"/>
              </a:rPr>
              <a:t>°</a:t>
            </a:r>
            <a:r>
              <a:rPr lang="en-US" altLang="ja-JP" sz="2800" smtClean="0">
                <a:solidFill>
                  <a:srgbClr val="FFFF00"/>
                </a:solidFill>
                <a:cs typeface="+mj-cs"/>
              </a:rPr>
              <a:t>N</a:t>
            </a:r>
            <a:r>
              <a:rPr lang="en-US" sz="2800" smtClean="0">
                <a:solidFill>
                  <a:srgbClr val="FFFF00"/>
                </a:solidFill>
                <a:cs typeface="+mj-cs"/>
              </a:rPr>
              <a:t>, Lon = 7.57282</a:t>
            </a:r>
            <a:r>
              <a:rPr lang="en-US" sz="2800" smtClean="0">
                <a:solidFill>
                  <a:srgbClr val="FFFF00"/>
                </a:solidFill>
                <a:latin typeface="Arial"/>
                <a:cs typeface="+mj-cs"/>
              </a:rPr>
              <a:t>°</a:t>
            </a:r>
            <a:r>
              <a:rPr lang="en-US" sz="2800" smtClean="0">
                <a:solidFill>
                  <a:srgbClr val="FFFF00"/>
                </a:solidFill>
                <a:cs typeface="+mj-cs"/>
              </a:rPr>
              <a:t>W</a:t>
            </a:r>
            <a:endParaRPr lang="en-US" sz="2800" smtClean="0">
              <a:cs typeface="+mj-cs"/>
            </a:endParaRPr>
          </a:p>
        </p:txBody>
      </p:sp>
      <p:sp>
        <p:nvSpPr>
          <p:cNvPr id="4" name="Rectangle 2"/>
          <p:cNvSpPr txBox="1">
            <a:spLocks noChangeArrowheads="1"/>
          </p:cNvSpPr>
          <p:nvPr/>
        </p:nvSpPr>
        <p:spPr bwMode="auto">
          <a:xfrm>
            <a:off x="7086600" y="0"/>
            <a:ext cx="2057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a:lstStyle>
          <a:p>
            <a:pPr algn="l">
              <a:defRPr/>
            </a:pPr>
            <a:r>
              <a:rPr lang="en-US" sz="2800" smtClean="0">
                <a:solidFill>
                  <a:srgbClr val="27FFFB"/>
                </a:solidFill>
              </a:rPr>
              <a:t>Alt. = 18.7°</a:t>
            </a:r>
          </a:p>
          <a:p>
            <a:pPr algn="l">
              <a:defRPr/>
            </a:pPr>
            <a:r>
              <a:rPr lang="en-US" sz="2800" smtClean="0">
                <a:solidFill>
                  <a:srgbClr val="27FFFB"/>
                </a:solidFill>
              </a:rPr>
              <a:t>Az. = 133.3°</a:t>
            </a:r>
          </a:p>
        </p:txBody>
      </p:sp>
      <p:grpSp>
        <p:nvGrpSpPr>
          <p:cNvPr id="76805" name="Group 6"/>
          <p:cNvGrpSpPr>
            <a:grpSpLocks/>
          </p:cNvGrpSpPr>
          <p:nvPr/>
        </p:nvGrpSpPr>
        <p:grpSpPr bwMode="auto">
          <a:xfrm>
            <a:off x="1847850" y="2605088"/>
            <a:ext cx="3338513" cy="3338512"/>
            <a:chOff x="1847901" y="2604597"/>
            <a:chExt cx="3338594" cy="3338594"/>
          </a:xfrm>
        </p:grpSpPr>
        <p:sp>
          <p:nvSpPr>
            <p:cNvPr id="6" name="Block Arc 5"/>
            <p:cNvSpPr/>
            <p:nvPr/>
          </p:nvSpPr>
          <p:spPr bwMode="auto">
            <a:xfrm rot="7836705">
              <a:off x="1847902" y="2604596"/>
              <a:ext cx="3338594" cy="3338594"/>
            </a:xfrm>
            <a:prstGeom prst="blockArc">
              <a:avLst>
                <a:gd name="adj1" fmla="val 10800000"/>
                <a:gd name="adj2" fmla="val 21497192"/>
                <a:gd name="adj3" fmla="val 319"/>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8" name="TextBox 7"/>
            <p:cNvSpPr txBox="1"/>
            <p:nvPr/>
          </p:nvSpPr>
          <p:spPr>
            <a:xfrm rot="18590087">
              <a:off x="4330018" y="5126402"/>
              <a:ext cx="865209" cy="460386"/>
            </a:xfrm>
            <a:prstGeom prst="rect">
              <a:avLst/>
            </a:prstGeom>
            <a:noFill/>
          </p:spPr>
          <p:txBody>
            <a:bodyPr>
              <a:spAutoFit/>
            </a:bodyPr>
            <a:lstStyle/>
            <a:p>
              <a:pPr algn="ctr">
                <a:defRPr/>
              </a:pPr>
              <a:r>
                <a:rPr lang="en-US" sz="1200">
                  <a:solidFill>
                    <a:schemeClr val="bg1">
                      <a:lumMod val="50000"/>
                    </a:schemeClr>
                  </a:solidFill>
                  <a:latin typeface="Arial"/>
                  <a:cs typeface="Arial"/>
                </a:rPr>
                <a:t>horizon </a:t>
              </a:r>
            </a:p>
            <a:p>
              <a:pPr algn="ctr">
                <a:defRPr/>
              </a:pPr>
              <a:r>
                <a:rPr lang="en-US" sz="1200">
                  <a:solidFill>
                    <a:schemeClr val="bg1">
                      <a:lumMod val="50000"/>
                    </a:schemeClr>
                  </a:solidFill>
                  <a:latin typeface="Arial"/>
                  <a:cs typeface="Arial"/>
                </a:rPr>
                <a:t>distance</a:t>
              </a:r>
              <a:r>
                <a:rPr lang="en-US" sz="1200">
                  <a:solidFill>
                    <a:srgbClr val="CFCFCF"/>
                  </a:solidFill>
                  <a:latin typeface="Arial"/>
                  <a:cs typeface="Arial"/>
                </a:rPr>
                <a:t>e</a:t>
              </a:r>
            </a:p>
          </p:txBody>
        </p:sp>
      </p:gr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782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extBox 2"/>
          <p:cNvSpPr txBox="1">
            <a:spLocks noChangeArrowheads="1"/>
          </p:cNvSpPr>
          <p:nvPr/>
        </p:nvSpPr>
        <p:spPr bwMode="auto">
          <a:xfrm>
            <a:off x="0" y="6248400"/>
            <a:ext cx="91440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Mid-Eclipse: Aircraft Centrally Located in the Moon’s Umbral Shadow</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8850" name="TextBox 2"/>
          <p:cNvSpPr txBox="1">
            <a:spLocks noChangeArrowheads="1"/>
          </p:cNvSpPr>
          <p:nvPr/>
        </p:nvSpPr>
        <p:spPr bwMode="auto">
          <a:xfrm>
            <a:off x="0" y="6319838"/>
            <a:ext cx="9144000" cy="4619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Mid-Eclipse: Aircraft Centrally Located in the Moon’s Umbral Shadow</a:t>
            </a:r>
          </a:p>
        </p:txBody>
      </p:sp>
      <p:pic>
        <p:nvPicPr>
          <p:cNvPr id="78851"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690563"/>
            <a:ext cx="9104312" cy="616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Box 4"/>
          <p:cNvSpPr txBox="1">
            <a:spLocks noChangeArrowheads="1"/>
          </p:cNvSpPr>
          <p:nvPr/>
        </p:nvSpPr>
        <p:spPr bwMode="auto">
          <a:xfrm>
            <a:off x="0" y="0"/>
            <a:ext cx="91440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Mid-Eclipse: Aircraft Centrally Located in the Moon’s Umbral Shadow</a:t>
            </a:r>
          </a:p>
        </p:txBody>
      </p:sp>
      <p:sp>
        <p:nvSpPr>
          <p:cNvPr id="78853" name="TextBox 5"/>
          <p:cNvSpPr txBox="1">
            <a:spLocks noChangeArrowheads="1"/>
          </p:cNvSpPr>
          <p:nvPr/>
        </p:nvSpPr>
        <p:spPr bwMode="auto">
          <a:xfrm>
            <a:off x="152400" y="6400800"/>
            <a:ext cx="91440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Mid-Eclipse: Sky Will Be Darkest at Mid-Eclipse</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a:xfrm>
            <a:off x="0" y="-228600"/>
            <a:ext cx="9144000" cy="1143000"/>
          </a:xfrm>
        </p:spPr>
        <p:txBody>
          <a:bodyPr/>
          <a:lstStyle/>
          <a:p>
            <a:pPr eaLnBrk="1" hangingPunct="1">
              <a:defRPr/>
            </a:pPr>
            <a:r>
              <a:rPr lang="en-US" dirty="0">
                <a:solidFill>
                  <a:srgbClr val="FF8000"/>
                </a:solidFill>
                <a:latin typeface="Times" charset="0"/>
                <a:ea typeface="ＭＳ Ｐゴシック" charset="0"/>
              </a:rPr>
              <a:t>Coronal Streamers, Brushes, Holes</a:t>
            </a:r>
            <a:endParaRPr lang="en-US" dirty="0">
              <a:latin typeface="Times" charset="0"/>
              <a:ea typeface="ＭＳ Ｐゴシック" charset="0"/>
            </a:endParaRPr>
          </a:p>
        </p:txBody>
      </p:sp>
      <p:pic>
        <p:nvPicPr>
          <p:cNvPr id="7987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98500"/>
            <a:ext cx="9144000" cy="545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854825" y="5786438"/>
            <a:ext cx="2365375" cy="461962"/>
          </a:xfrm>
          <a:prstGeom prst="rect">
            <a:avLst/>
          </a:prstGeom>
          <a:noFill/>
        </p:spPr>
        <p:txBody>
          <a:bodyPr wrap="none">
            <a:spAutoFit/>
          </a:bodyPr>
          <a:lstStyle/>
          <a:p>
            <a:pPr>
              <a:defRPr/>
            </a:pPr>
            <a:r>
              <a:rPr lang="en-US" dirty="0">
                <a:solidFill>
                  <a:schemeClr val="bg1">
                    <a:lumMod val="95000"/>
                  </a:schemeClr>
                </a:solidFill>
              </a:rPr>
              <a:t>- M. Druckmuller</a:t>
            </a:r>
          </a:p>
        </p:txBody>
      </p:sp>
      <p:sp>
        <p:nvSpPr>
          <p:cNvPr id="79877" name="TextBox 5"/>
          <p:cNvSpPr txBox="1">
            <a:spLocks noChangeArrowheads="1"/>
          </p:cNvSpPr>
          <p:nvPr/>
        </p:nvSpPr>
        <p:spPr bwMode="auto">
          <a:xfrm>
            <a:off x="152400" y="6400800"/>
            <a:ext cx="91440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Mid-Eclipse: Sky Will Be Darkest at Mid-Eclipse</a:t>
            </a:r>
          </a:p>
        </p:txBody>
      </p:sp>
    </p:spTree>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0" y="3200400"/>
            <a:ext cx="3733800" cy="1143000"/>
          </a:xfrm>
        </p:spPr>
        <p:txBody>
          <a:bodyPr/>
          <a:lstStyle/>
          <a:p>
            <a:pPr eaLnBrk="1" hangingPunct="1">
              <a:defRPr/>
            </a:pPr>
            <a:r>
              <a:rPr lang="en-US" sz="3200" smtClean="0">
                <a:solidFill>
                  <a:srgbClr val="FF8000"/>
                </a:solidFill>
                <a:cs typeface="+mj-cs"/>
              </a:rPr>
              <a:t>In The Sky</a:t>
            </a:r>
            <a:br>
              <a:rPr lang="en-US" sz="3200" smtClean="0">
                <a:solidFill>
                  <a:srgbClr val="FF8000"/>
                </a:solidFill>
                <a:cs typeface="+mj-cs"/>
              </a:rPr>
            </a:br>
            <a:r>
              <a:rPr lang="en-US" sz="3200" smtClean="0">
                <a:solidFill>
                  <a:srgbClr val="FF8000"/>
                </a:solidFill>
                <a:cs typeface="+mj-cs"/>
              </a:rPr>
              <a:t>Also Watch For:</a:t>
            </a:r>
            <a:br>
              <a:rPr lang="en-US" sz="3200" smtClean="0">
                <a:solidFill>
                  <a:srgbClr val="FF8000"/>
                </a:solidFill>
                <a:cs typeface="+mj-cs"/>
              </a:rPr>
            </a:br>
            <a:r>
              <a:rPr lang="en-US" sz="3200" smtClean="0">
                <a:solidFill>
                  <a:srgbClr val="FF8000"/>
                </a:solidFill>
                <a:cs typeface="+mj-cs"/>
              </a:rPr>
              <a:t/>
            </a:r>
            <a:br>
              <a:rPr lang="en-US" sz="3200" smtClean="0">
                <a:solidFill>
                  <a:srgbClr val="FF8000"/>
                </a:solidFill>
                <a:cs typeface="+mj-cs"/>
              </a:rPr>
            </a:br>
            <a:r>
              <a:rPr lang="en-US" sz="3200" smtClean="0">
                <a:solidFill>
                  <a:srgbClr val="FF8000"/>
                </a:solidFill>
                <a:cs typeface="+mj-cs"/>
              </a:rPr>
              <a:t>Stars &amp; Planets</a:t>
            </a:r>
            <a:br>
              <a:rPr lang="en-US" sz="3200" smtClean="0">
                <a:solidFill>
                  <a:srgbClr val="FF8000"/>
                </a:solidFill>
                <a:cs typeface="+mj-cs"/>
              </a:rPr>
            </a:br>
            <a:r>
              <a:rPr lang="en-US" sz="3200" smtClean="0">
                <a:solidFill>
                  <a:srgbClr val="FF8000"/>
                </a:solidFill>
                <a:cs typeface="+mj-cs"/>
              </a:rPr>
              <a:t/>
            </a:r>
            <a:br>
              <a:rPr lang="en-US" sz="3200" smtClean="0">
                <a:solidFill>
                  <a:srgbClr val="FF8000"/>
                </a:solidFill>
                <a:cs typeface="+mj-cs"/>
              </a:rPr>
            </a:br>
            <a:r>
              <a:rPr lang="en-US" sz="3200">
                <a:solidFill>
                  <a:srgbClr val="FF8000"/>
                </a:solidFill>
              </a:rPr>
              <a:t>Noctilucent</a:t>
            </a:r>
            <a:br>
              <a:rPr lang="en-US" sz="3200">
                <a:solidFill>
                  <a:srgbClr val="FF8000"/>
                </a:solidFill>
              </a:rPr>
            </a:br>
            <a:r>
              <a:rPr lang="en-US" sz="3200">
                <a:solidFill>
                  <a:srgbClr val="FF8000"/>
                </a:solidFill>
              </a:rPr>
              <a:t>Clouds</a:t>
            </a:r>
            <a:br>
              <a:rPr lang="en-US" sz="3200">
                <a:solidFill>
                  <a:srgbClr val="FF8000"/>
                </a:solidFill>
              </a:rPr>
            </a:br>
            <a:r>
              <a:rPr lang="en-US" sz="3200">
                <a:solidFill>
                  <a:srgbClr val="FF8000"/>
                </a:solidFill>
              </a:rPr>
              <a:t/>
            </a:r>
            <a:br>
              <a:rPr lang="en-US" sz="3200">
                <a:solidFill>
                  <a:srgbClr val="FF8000"/>
                </a:solidFill>
              </a:rPr>
            </a:br>
            <a:r>
              <a:rPr lang="en-US" sz="3200" b="1" i="1" smtClean="0">
                <a:solidFill>
                  <a:srgbClr val="FF8000"/>
                </a:solidFill>
                <a:cs typeface="+mj-cs"/>
              </a:rPr>
              <a:t>Aurorae (?)</a:t>
            </a:r>
            <a:br>
              <a:rPr lang="en-US" sz="3200" b="1" i="1" smtClean="0">
                <a:solidFill>
                  <a:srgbClr val="FF8000"/>
                </a:solidFill>
                <a:cs typeface="+mj-cs"/>
              </a:rPr>
            </a:br>
            <a:r>
              <a:rPr lang="en-US" sz="3200" smtClean="0">
                <a:solidFill>
                  <a:srgbClr val="FF8000"/>
                </a:solidFill>
                <a:cs typeface="+mj-cs"/>
              </a:rPr>
              <a:t/>
            </a:r>
            <a:br>
              <a:rPr lang="en-US" sz="3200" smtClean="0">
                <a:solidFill>
                  <a:srgbClr val="FF8000"/>
                </a:solidFill>
                <a:cs typeface="+mj-cs"/>
              </a:rPr>
            </a:br>
            <a:r>
              <a:rPr lang="en-US" sz="3200" smtClean="0">
                <a:solidFill>
                  <a:srgbClr val="FF8000"/>
                </a:solidFill>
                <a:cs typeface="+mj-cs"/>
              </a:rPr>
              <a:t/>
            </a:r>
            <a:br>
              <a:rPr lang="en-US" sz="3200" smtClean="0">
                <a:solidFill>
                  <a:srgbClr val="FF8000"/>
                </a:solidFill>
                <a:cs typeface="+mj-cs"/>
              </a:rPr>
            </a:br>
            <a:endParaRPr lang="en-US" sz="3200" smtClean="0">
              <a:cs typeface="+mj-cs"/>
            </a:endParaRPr>
          </a:p>
        </p:txBody>
      </p:sp>
      <p:pic>
        <p:nvPicPr>
          <p:cNvPr id="1013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30200"/>
            <a:ext cx="4914900" cy="718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80900" name="TextBox 3"/>
          <p:cNvSpPr txBox="1">
            <a:spLocks noChangeArrowheads="1"/>
          </p:cNvSpPr>
          <p:nvPr/>
        </p:nvSpPr>
        <p:spPr bwMode="auto">
          <a:xfrm>
            <a:off x="7315200" y="0"/>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a:solidFill>
                  <a:srgbClr val="D5D5D5"/>
                </a:solidFill>
                <a:latin typeface="Calibri" charset="0"/>
                <a:cs typeface="Calibri" charset="0"/>
              </a:rPr>
              <a:t>TSE 1992</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2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29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Box 3"/>
          <p:cNvSpPr txBox="1">
            <a:spLocks noChangeArrowheads="1"/>
          </p:cNvSpPr>
          <p:nvPr/>
        </p:nvSpPr>
        <p:spPr bwMode="auto">
          <a:xfrm>
            <a:off x="6799263" y="2211388"/>
            <a:ext cx="23241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AURORAL OVAL</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Dynamics</a:t>
            </a:r>
            <a:br>
              <a:rPr lang="en-US">
                <a:solidFill>
                  <a:schemeClr val="bg1"/>
                </a:solidFill>
                <a:latin typeface="Calibri" charset="0"/>
                <a:cs typeface="Calibri" charset="0"/>
              </a:rPr>
            </a:br>
            <a:r>
              <a:rPr lang="en-US">
                <a:solidFill>
                  <a:schemeClr val="bg1"/>
                </a:solidFill>
                <a:latin typeface="Calibri" charset="0"/>
                <a:cs typeface="Calibri" charset="0"/>
              </a:rPr>
              <a:t>Explorer 1</a:t>
            </a:r>
          </a:p>
          <a:p>
            <a:pPr algn="ctr"/>
            <a:r>
              <a:rPr lang="en-US">
                <a:solidFill>
                  <a:schemeClr val="bg1"/>
                </a:solidFill>
                <a:latin typeface="Calibri" charset="0"/>
                <a:cs typeface="Calibri" charset="0"/>
              </a:rPr>
              <a:t>Sattelite</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From 20000 km</a:t>
            </a:r>
          </a:p>
          <a:p>
            <a:pPr algn="ctr"/>
            <a:r>
              <a:rPr lang="en-US">
                <a:solidFill>
                  <a:schemeClr val="bg1"/>
                </a:solidFill>
                <a:latin typeface="Calibri" charset="0"/>
                <a:cs typeface="Calibri" charset="0"/>
              </a:rPr>
              <a:t>Above N. Canada</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294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886325"/>
            <a:ext cx="91440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1" descr="inver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Box 5"/>
          <p:cNvSpPr txBox="1">
            <a:spLocks noChangeArrowheads="1"/>
          </p:cNvSpPr>
          <p:nvPr/>
        </p:nvSpPr>
        <p:spPr bwMode="auto">
          <a:xfrm>
            <a:off x="1143000" y="1371600"/>
            <a:ext cx="2925763"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chemeClr val="bg1"/>
                </a:solidFill>
                <a:latin typeface="Calibri" charset="0"/>
                <a:cs typeface="Calibri" charset="0"/>
              </a:rPr>
              <a:t>Then, in inverse order</a:t>
            </a:r>
            <a:br>
              <a:rPr lang="en-US">
                <a:solidFill>
                  <a:schemeClr val="bg1"/>
                </a:solidFill>
                <a:latin typeface="Calibri" charset="0"/>
                <a:cs typeface="Calibri" charset="0"/>
              </a:rPr>
            </a:br>
            <a:r>
              <a:rPr lang="en-US">
                <a:solidFill>
                  <a:schemeClr val="bg1"/>
                </a:solidFill>
                <a:latin typeface="Calibri" charset="0"/>
                <a:cs typeface="Calibri" charset="0"/>
              </a:rPr>
              <a:t>appearance of:</a:t>
            </a:r>
          </a:p>
          <a:p>
            <a:endParaRPr lang="en-US" sz="1200">
              <a:solidFill>
                <a:schemeClr val="bg1"/>
              </a:solidFill>
              <a:latin typeface="Calibri" charset="0"/>
              <a:cs typeface="Calibri" charset="0"/>
            </a:endParaRPr>
          </a:p>
          <a:p>
            <a:r>
              <a:rPr lang="en-US">
                <a:solidFill>
                  <a:schemeClr val="bg1"/>
                </a:solidFill>
                <a:latin typeface="Calibri" charset="0"/>
                <a:cs typeface="Calibri" charset="0"/>
              </a:rPr>
              <a:t>  • Chromosphere</a:t>
            </a:r>
          </a:p>
          <a:p>
            <a:endParaRPr lang="en-US" sz="1200">
              <a:solidFill>
                <a:schemeClr val="bg1"/>
              </a:solidFill>
              <a:latin typeface="Calibri" charset="0"/>
              <a:cs typeface="Calibri" charset="0"/>
            </a:endParaRPr>
          </a:p>
          <a:p>
            <a:r>
              <a:rPr lang="en-US">
                <a:solidFill>
                  <a:schemeClr val="bg1"/>
                </a:solidFill>
                <a:latin typeface="Calibri" charset="0"/>
                <a:cs typeface="Calibri" charset="0"/>
              </a:rPr>
              <a:t>  • Diamond Ring</a:t>
            </a:r>
          </a:p>
          <a:p>
            <a:endParaRPr lang="en-US" sz="1200">
              <a:solidFill>
                <a:schemeClr val="bg1"/>
              </a:solidFill>
              <a:latin typeface="Calibri" charset="0"/>
              <a:cs typeface="Calibri" charset="0"/>
            </a:endParaRPr>
          </a:p>
          <a:p>
            <a:r>
              <a:rPr lang="en-US">
                <a:solidFill>
                  <a:schemeClr val="bg1"/>
                </a:solidFill>
                <a:latin typeface="Calibri" charset="0"/>
                <a:cs typeface="Calibri" charset="0"/>
              </a:rPr>
              <a:t>  • Baily’s Beads  </a:t>
            </a:r>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3970" name="Picture 1" descr="WP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63638"/>
            <a:ext cx="91440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Grp="1" noChangeArrowheads="1"/>
          </p:cNvSpPr>
          <p:nvPr>
            <p:ph type="title"/>
          </p:nvPr>
        </p:nvSpPr>
        <p:spPr>
          <a:xfrm>
            <a:off x="0" y="0"/>
            <a:ext cx="5943600" cy="1143000"/>
          </a:xfrm>
        </p:spPr>
        <p:txBody>
          <a:bodyPr/>
          <a:lstStyle/>
          <a:p>
            <a:pPr algn="l" eaLnBrk="1" hangingPunct="1">
              <a:defRPr/>
            </a:pPr>
            <a:r>
              <a:rPr lang="en-US" sz="2800" dirty="0" smtClean="0">
                <a:solidFill>
                  <a:srgbClr val="FF8000"/>
                </a:solidFill>
                <a:cs typeface="+mj-cs"/>
              </a:rPr>
              <a:t>Totality Run: C3 @ 09:45:20 UT</a:t>
            </a:r>
            <a:br>
              <a:rPr lang="en-US" sz="2800" dirty="0" smtClean="0">
                <a:solidFill>
                  <a:srgbClr val="FF8000"/>
                </a:solidFill>
                <a:cs typeface="+mj-cs"/>
              </a:rPr>
            </a:br>
            <a:r>
              <a:rPr lang="en-US" sz="2800" dirty="0" smtClean="0">
                <a:solidFill>
                  <a:srgbClr val="FFFF00"/>
                </a:solidFill>
                <a:cs typeface="+mj-cs"/>
              </a:rPr>
              <a:t>Lat = 63.54852</a:t>
            </a:r>
            <a:r>
              <a:rPr lang="en-US" sz="2800" dirty="0" smtClean="0">
                <a:solidFill>
                  <a:srgbClr val="FFFF00"/>
                </a:solidFill>
                <a:latin typeface="Arial"/>
                <a:cs typeface="+mj-cs"/>
              </a:rPr>
              <a:t>°</a:t>
            </a:r>
            <a:r>
              <a:rPr lang="en-US" altLang="ja-JP" sz="2800" dirty="0" smtClean="0">
                <a:solidFill>
                  <a:srgbClr val="FFFF00"/>
                </a:solidFill>
                <a:cs typeface="+mj-cs"/>
              </a:rPr>
              <a:t>N</a:t>
            </a:r>
            <a:r>
              <a:rPr lang="en-US" sz="2800" dirty="0" smtClean="0">
                <a:solidFill>
                  <a:srgbClr val="FFFF00"/>
                </a:solidFill>
                <a:cs typeface="+mj-cs"/>
              </a:rPr>
              <a:t>, Lon = 7.19622</a:t>
            </a:r>
            <a:r>
              <a:rPr lang="en-US" sz="2800" dirty="0" smtClean="0">
                <a:solidFill>
                  <a:srgbClr val="FFFF00"/>
                </a:solidFill>
                <a:latin typeface="Arial"/>
                <a:cs typeface="+mj-cs"/>
              </a:rPr>
              <a:t>°</a:t>
            </a:r>
            <a:r>
              <a:rPr lang="en-US" sz="2800" dirty="0" smtClean="0">
                <a:solidFill>
                  <a:srgbClr val="FFFF00"/>
                </a:solidFill>
                <a:cs typeface="+mj-cs"/>
              </a:rPr>
              <a:t>W</a:t>
            </a:r>
            <a:endParaRPr lang="en-US" sz="2800" dirty="0" smtClean="0">
              <a:cs typeface="+mj-cs"/>
            </a:endParaRPr>
          </a:p>
        </p:txBody>
      </p:sp>
      <p:sp>
        <p:nvSpPr>
          <p:cNvPr id="4" name="Rectangle 2"/>
          <p:cNvSpPr txBox="1">
            <a:spLocks noChangeArrowheads="1"/>
          </p:cNvSpPr>
          <p:nvPr/>
        </p:nvSpPr>
        <p:spPr bwMode="auto">
          <a:xfrm>
            <a:off x="7086600" y="0"/>
            <a:ext cx="2057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a:lstStyle>
          <a:p>
            <a:pPr algn="l">
              <a:defRPr/>
            </a:pPr>
            <a:r>
              <a:rPr lang="en-US" sz="2800" dirty="0" smtClean="0">
                <a:solidFill>
                  <a:srgbClr val="27FFFB"/>
                </a:solidFill>
              </a:rPr>
              <a:t>Alt. = 18.9°</a:t>
            </a:r>
          </a:p>
          <a:p>
            <a:pPr algn="l">
              <a:defRPr/>
            </a:pPr>
            <a:r>
              <a:rPr lang="en-US" sz="2800" dirty="0" smtClean="0">
                <a:solidFill>
                  <a:srgbClr val="27FFFB"/>
                </a:solidFill>
              </a:rPr>
              <a:t>Az. = 134.2°</a:t>
            </a:r>
          </a:p>
        </p:txBody>
      </p:sp>
      <p:grpSp>
        <p:nvGrpSpPr>
          <p:cNvPr id="83973" name="Group 4"/>
          <p:cNvGrpSpPr>
            <a:grpSpLocks/>
          </p:cNvGrpSpPr>
          <p:nvPr/>
        </p:nvGrpSpPr>
        <p:grpSpPr bwMode="auto">
          <a:xfrm>
            <a:off x="1909763" y="2516188"/>
            <a:ext cx="3338512" cy="3338512"/>
            <a:chOff x="1847901" y="2604597"/>
            <a:chExt cx="3338594" cy="3338594"/>
          </a:xfrm>
        </p:grpSpPr>
        <p:sp>
          <p:nvSpPr>
            <p:cNvPr id="6" name="Block Arc 5"/>
            <p:cNvSpPr/>
            <p:nvPr/>
          </p:nvSpPr>
          <p:spPr bwMode="auto">
            <a:xfrm rot="7836705">
              <a:off x="1847901" y="2604597"/>
              <a:ext cx="3338594" cy="3338594"/>
            </a:xfrm>
            <a:prstGeom prst="blockArc">
              <a:avLst>
                <a:gd name="adj1" fmla="val 10800000"/>
                <a:gd name="adj2" fmla="val 21497192"/>
                <a:gd name="adj3" fmla="val 319"/>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7" name="TextBox 6"/>
            <p:cNvSpPr txBox="1"/>
            <p:nvPr/>
          </p:nvSpPr>
          <p:spPr>
            <a:xfrm rot="18590087">
              <a:off x="4330018" y="5126402"/>
              <a:ext cx="865209" cy="460386"/>
            </a:xfrm>
            <a:prstGeom prst="rect">
              <a:avLst/>
            </a:prstGeom>
            <a:noFill/>
          </p:spPr>
          <p:txBody>
            <a:bodyPr>
              <a:spAutoFit/>
            </a:bodyPr>
            <a:lstStyle/>
            <a:p>
              <a:pPr algn="ctr">
                <a:defRPr/>
              </a:pPr>
              <a:r>
                <a:rPr lang="en-US" sz="1200">
                  <a:solidFill>
                    <a:schemeClr val="bg1">
                      <a:lumMod val="50000"/>
                    </a:schemeClr>
                  </a:solidFill>
                  <a:latin typeface="Arial"/>
                  <a:cs typeface="Arial"/>
                </a:rPr>
                <a:t>horizon </a:t>
              </a:r>
            </a:p>
            <a:p>
              <a:pPr algn="ctr">
                <a:defRPr/>
              </a:pPr>
              <a:r>
                <a:rPr lang="en-US" sz="1200">
                  <a:solidFill>
                    <a:schemeClr val="bg1">
                      <a:lumMod val="50000"/>
                    </a:schemeClr>
                  </a:solidFill>
                  <a:latin typeface="Arial"/>
                  <a:cs typeface="Arial"/>
                </a:rPr>
                <a:t>distance</a:t>
              </a:r>
              <a:r>
                <a:rPr lang="en-US" sz="1200">
                  <a:solidFill>
                    <a:srgbClr val="CFCFCF"/>
                  </a:solidFill>
                  <a:latin typeface="Arial"/>
                  <a:cs typeface="Arial"/>
                </a:rPr>
                <a:t>e</a:t>
              </a:r>
            </a:p>
          </p:txBody>
        </p:sp>
      </p:gr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84994" name="Group 7"/>
          <p:cNvGrpSpPr>
            <a:grpSpLocks/>
          </p:cNvGrpSpPr>
          <p:nvPr/>
        </p:nvGrpSpPr>
        <p:grpSpPr bwMode="auto">
          <a:xfrm>
            <a:off x="1143000" y="0"/>
            <a:ext cx="6858000" cy="6858000"/>
            <a:chOff x="1143000" y="0"/>
            <a:chExt cx="6858000" cy="6858000"/>
          </a:xfrm>
        </p:grpSpPr>
        <p:pic>
          <p:nvPicPr>
            <p:cNvPr id="8500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nut 6"/>
            <p:cNvSpPr>
              <a:spLocks noChangeAspect="1"/>
            </p:cNvSpPr>
            <p:nvPr/>
          </p:nvSpPr>
          <p:spPr bwMode="auto">
            <a:xfrm>
              <a:off x="2895600" y="1563688"/>
              <a:ext cx="3492500" cy="3482975"/>
            </a:xfrm>
            <a:prstGeom prst="donut">
              <a:avLst/>
            </a:prstGeom>
            <a:solidFill>
              <a:schemeClr val="tx1"/>
            </a:solidFill>
            <a:ln w="9525" cap="flat" cmpd="sng" algn="ctr">
              <a:solidFill>
                <a:schemeClr val="tx1"/>
              </a:solidFill>
              <a:prstDash val="solid"/>
              <a:round/>
              <a:headEnd type="none" w="med" len="med"/>
              <a:tailEnd type="none" w="med" len="med"/>
            </a:ln>
            <a:effectLst/>
            <a:extLst/>
          </p:spPr>
          <p:txBody>
            <a:bodyPr/>
            <a:lstStyle/>
            <a:p>
              <a:pPr algn="ctr">
                <a:defRPr/>
              </a:pPr>
              <a:endParaRPr lang="en-US" dirty="0">
                <a:solidFill>
                  <a:schemeClr val="bg1"/>
                </a:solidFill>
                <a:latin typeface="Calibri"/>
                <a:cs typeface="Calibri"/>
              </a:endParaRPr>
            </a:p>
          </p:txBody>
        </p:sp>
      </p:grpSp>
      <p:sp>
        <p:nvSpPr>
          <p:cNvPr id="84995" name="Right Arrow 10"/>
          <p:cNvSpPr>
            <a:spLocks noChangeArrowheads="1"/>
          </p:cNvSpPr>
          <p:nvPr/>
        </p:nvSpPr>
        <p:spPr bwMode="auto">
          <a:xfrm rot="10800000">
            <a:off x="1447800" y="3067050"/>
            <a:ext cx="344488" cy="268288"/>
          </a:xfrm>
          <a:prstGeom prst="rightArrow">
            <a:avLst>
              <a:gd name="adj1" fmla="val 42944"/>
              <a:gd name="adj2" fmla="val 74711"/>
            </a:avLst>
          </a:prstGeom>
          <a:solidFill>
            <a:srgbClr val="CD7F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4996" name="Right Arrow 11"/>
          <p:cNvSpPr>
            <a:spLocks noChangeArrowheads="1"/>
          </p:cNvSpPr>
          <p:nvPr/>
        </p:nvSpPr>
        <p:spPr bwMode="auto">
          <a:xfrm rot="153246">
            <a:off x="7288213" y="3255963"/>
            <a:ext cx="346075" cy="268287"/>
          </a:xfrm>
          <a:prstGeom prst="rightArrow">
            <a:avLst>
              <a:gd name="adj1" fmla="val 42944"/>
              <a:gd name="adj2" fmla="val 75056"/>
            </a:avLst>
          </a:prstGeom>
          <a:solidFill>
            <a:srgbClr val="5FD6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4997" name="TextBox 12"/>
          <p:cNvSpPr txBox="1">
            <a:spLocks noChangeArrowheads="1"/>
          </p:cNvSpPr>
          <p:nvPr/>
        </p:nvSpPr>
        <p:spPr bwMode="auto">
          <a:xfrm>
            <a:off x="1744663" y="2947988"/>
            <a:ext cx="504825" cy="4619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CD7F29"/>
                </a:solidFill>
                <a:latin typeface="Calibri" charset="0"/>
                <a:cs typeface="Calibri" charset="0"/>
              </a:rPr>
              <a:t>C2</a:t>
            </a:r>
          </a:p>
        </p:txBody>
      </p:sp>
      <p:sp>
        <p:nvSpPr>
          <p:cNvPr id="84998" name="TextBox 13"/>
          <p:cNvSpPr txBox="1">
            <a:spLocks noChangeArrowheads="1"/>
          </p:cNvSpPr>
          <p:nvPr/>
        </p:nvSpPr>
        <p:spPr bwMode="auto">
          <a:xfrm>
            <a:off x="6867525" y="3133725"/>
            <a:ext cx="504825"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5FD633"/>
                </a:solidFill>
                <a:latin typeface="Calibri" charset="0"/>
                <a:cs typeface="Calibri" charset="0"/>
              </a:rPr>
              <a:t>C3</a:t>
            </a:r>
          </a:p>
        </p:txBody>
      </p:sp>
      <p:sp>
        <p:nvSpPr>
          <p:cNvPr id="84999" name="Freeform 2"/>
          <p:cNvSpPr>
            <a:spLocks/>
          </p:cNvSpPr>
          <p:nvPr/>
        </p:nvSpPr>
        <p:spPr bwMode="auto">
          <a:xfrm>
            <a:off x="4640263" y="6573838"/>
            <a:ext cx="552450" cy="246062"/>
          </a:xfrm>
          <a:custGeom>
            <a:avLst/>
            <a:gdLst>
              <a:gd name="T0" fmla="*/ 0 w 552766"/>
              <a:gd name="T1" fmla="*/ 0 h 246006"/>
              <a:gd name="T2" fmla="*/ 266054 w 552766"/>
              <a:gd name="T3" fmla="*/ 15449 h 246006"/>
              <a:gd name="T4" fmla="*/ 551387 w 552766"/>
              <a:gd name="T5" fmla="*/ 38619 h 246006"/>
              <a:gd name="T6" fmla="*/ 0 60000 65536"/>
              <a:gd name="T7" fmla="*/ 0 60000 65536"/>
              <a:gd name="T8" fmla="*/ 0 60000 65536"/>
            </a:gdLst>
            <a:ahLst/>
            <a:cxnLst>
              <a:cxn ang="T6">
                <a:pos x="T0" y="T1"/>
              </a:cxn>
              <a:cxn ang="T7">
                <a:pos x="T2" y="T3"/>
              </a:cxn>
              <a:cxn ang="T8">
                <a:pos x="T4" y="T5"/>
              </a:cxn>
            </a:cxnLst>
            <a:rect l="0" t="0" r="r" b="b"/>
            <a:pathLst>
              <a:path w="552766" h="246006">
                <a:moveTo>
                  <a:pt x="0" y="0"/>
                </a:moveTo>
                <a:lnTo>
                  <a:pt x="266358" y="15441"/>
                </a:lnTo>
                <a:cubicBezTo>
                  <a:pt x="358361" y="21874"/>
                  <a:pt x="566816" y="515327"/>
                  <a:pt x="552018" y="38601"/>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Trapezoid 15"/>
          <p:cNvSpPr/>
          <p:nvPr/>
        </p:nvSpPr>
        <p:spPr bwMode="auto">
          <a:xfrm rot="21360716">
            <a:off x="4570413" y="6556375"/>
            <a:ext cx="614362" cy="230188"/>
          </a:xfrm>
          <a:prstGeom prst="trapezoid">
            <a:avLst/>
          </a:prstGeom>
          <a:solidFill>
            <a:srgbClr val="CFCFCF"/>
          </a:solidFill>
          <a:ln w="9525" cap="flat" cmpd="sng" algn="ctr">
            <a:solidFill>
              <a:srgbClr val="CFCFCF"/>
            </a:solidFill>
            <a:prstDash val="solid"/>
            <a:round/>
            <a:headEnd type="none" w="med" len="med"/>
            <a:tailEnd type="none" w="med" len="med"/>
          </a:ln>
          <a:effectLst/>
          <a:extLst/>
        </p:spPr>
        <p:txBody>
          <a:bodyPr/>
          <a:lstStyle/>
          <a:p>
            <a:pPr>
              <a:defRPr/>
            </a:pPr>
            <a:endParaRPr lang="en-US"/>
          </a:p>
        </p:txBody>
      </p:sp>
      <p:sp>
        <p:nvSpPr>
          <p:cNvPr id="17" name="Trapezoid 16"/>
          <p:cNvSpPr/>
          <p:nvPr/>
        </p:nvSpPr>
        <p:spPr bwMode="auto">
          <a:xfrm rot="20922762">
            <a:off x="5189538" y="6465888"/>
            <a:ext cx="612775" cy="231775"/>
          </a:xfrm>
          <a:prstGeom prst="trapezoid">
            <a:avLst/>
          </a:prstGeom>
          <a:solidFill>
            <a:srgbClr val="CFCFCF"/>
          </a:solidFill>
          <a:ln w="9525" cap="flat" cmpd="sng" algn="ctr">
            <a:solidFill>
              <a:srgbClr val="CFCFCF"/>
            </a:solidFill>
            <a:prstDash val="solid"/>
            <a:round/>
            <a:headEnd type="none" w="med" len="med"/>
            <a:tailEnd type="none" w="med" len="med"/>
          </a:ln>
          <a:effectLst/>
          <a:extLst/>
        </p:spPr>
        <p:txBody>
          <a:bodyPr/>
          <a:lstStyle/>
          <a:p>
            <a:pPr>
              <a:defRPr/>
            </a:pPr>
            <a:endParaRPr lang="en-US"/>
          </a:p>
          <a:p>
            <a:pPr>
              <a:defRPr/>
            </a:pPr>
            <a:endParaRPr lang="en-US"/>
          </a:p>
        </p:txBody>
      </p:sp>
      <p:sp>
        <p:nvSpPr>
          <p:cNvPr id="2" name="Chord 1"/>
          <p:cNvSpPr>
            <a:spLocks noChangeAspect="1"/>
          </p:cNvSpPr>
          <p:nvPr/>
        </p:nvSpPr>
        <p:spPr bwMode="auto">
          <a:xfrm rot="10800000">
            <a:off x="1189038" y="76200"/>
            <a:ext cx="6802437" cy="6492875"/>
          </a:xfrm>
          <a:prstGeom prst="chord">
            <a:avLst>
              <a:gd name="adj1" fmla="val 16183328"/>
              <a:gd name="adj2" fmla="val 5443223"/>
            </a:avLst>
          </a:prstGeom>
          <a:solidFill>
            <a:schemeClr val="tx1"/>
          </a:solidFill>
          <a:ln w="9525" cap="flat" cmpd="sng" algn="ctr">
            <a:solidFill>
              <a:schemeClr val="tx1"/>
            </a:solidFill>
            <a:prstDash val="solid"/>
            <a:round/>
            <a:headEnd type="none" w="med" len="med"/>
            <a:tailEnd type="none" w="med" len="med"/>
          </a:ln>
          <a:effectLst/>
          <a:extLst/>
        </p:spPr>
        <p:txBody>
          <a:bodyPr/>
          <a:lstStyle/>
          <a:p>
            <a:pPr>
              <a:defRPr/>
            </a:pPr>
            <a:endParaRPr lang="en-US"/>
          </a:p>
        </p:txBody>
      </p:sp>
      <p:sp>
        <p:nvSpPr>
          <p:cNvPr id="85003" name="TextBox 8"/>
          <p:cNvSpPr txBox="1">
            <a:spLocks noChangeArrowheads="1"/>
          </p:cNvSpPr>
          <p:nvPr/>
        </p:nvSpPr>
        <p:spPr bwMode="auto">
          <a:xfrm>
            <a:off x="4084638" y="304800"/>
            <a:ext cx="1096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D340E8"/>
                </a:solidFill>
                <a:latin typeface="Calibri" charset="0"/>
                <a:cs typeface="Calibri" charset="0"/>
              </a:rPr>
              <a:t>ZENITH</a:t>
            </a:r>
          </a:p>
        </p:txBody>
      </p:sp>
      <p:sp>
        <p:nvSpPr>
          <p:cNvPr id="85004" name="Right Arrow 9"/>
          <p:cNvSpPr>
            <a:spLocks noChangeArrowheads="1"/>
          </p:cNvSpPr>
          <p:nvPr/>
        </p:nvSpPr>
        <p:spPr bwMode="auto">
          <a:xfrm rot="-5400000">
            <a:off x="4457700" y="114300"/>
            <a:ext cx="344488" cy="268288"/>
          </a:xfrm>
          <a:prstGeom prst="rightArrow">
            <a:avLst>
              <a:gd name="adj1" fmla="val 42944"/>
              <a:gd name="adj2" fmla="val 74711"/>
            </a:avLst>
          </a:prstGeom>
          <a:solidFill>
            <a:srgbClr val="D34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5005" name="TextBox 14"/>
          <p:cNvSpPr txBox="1">
            <a:spLocks noChangeArrowheads="1"/>
          </p:cNvSpPr>
          <p:nvPr/>
        </p:nvSpPr>
        <p:spPr bwMode="auto">
          <a:xfrm>
            <a:off x="2867025" y="1903413"/>
            <a:ext cx="3605213"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LUNAR LIMB PROFILE</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x30 Vertical Extent</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Mid-Eclipse = 09:43:40 UTC</a:t>
            </a:r>
          </a:p>
          <a:p>
            <a:pPr algn="ctr"/>
            <a:endParaRPr lang="en-US">
              <a:solidFill>
                <a:schemeClr val="bg1"/>
              </a:solidFill>
              <a:latin typeface="Calibri" charset="0"/>
              <a:cs typeface="Calibri" charset="0"/>
            </a:endParaRPr>
          </a:p>
          <a:p>
            <a:pPr algn="ctr"/>
            <a:r>
              <a:rPr lang="en-US">
                <a:solidFill>
                  <a:schemeClr val="bg1"/>
                </a:solidFill>
                <a:latin typeface="Calibri" charset="0"/>
                <a:cs typeface="Calibri" charset="0"/>
              </a:rPr>
              <a:t>Centerline Intercept </a:t>
            </a:r>
            <a:br>
              <a:rPr lang="en-US">
                <a:solidFill>
                  <a:schemeClr val="bg1"/>
                </a:solidFill>
                <a:latin typeface="Calibri" charset="0"/>
                <a:cs typeface="Calibri" charset="0"/>
              </a:rPr>
            </a:br>
            <a:r>
              <a:rPr lang="en-US">
                <a:solidFill>
                  <a:schemeClr val="bg1"/>
                </a:solidFill>
                <a:latin typeface="Calibri" charset="0"/>
                <a:cs typeface="Calibri" charset="0"/>
              </a:rPr>
              <a:t>@ 36 Kft </a:t>
            </a: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08_BB_C3_TRIMME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5400000">
            <a:off x="1129030" y="2495550"/>
            <a:ext cx="6502400" cy="2222500"/>
          </a:xfrm>
          <a:prstGeom prst="rect">
            <a:avLst/>
          </a:prstGeom>
        </p:spPr>
      </p:pic>
      <p:grpSp>
        <p:nvGrpSpPr>
          <p:cNvPr id="86019" name="Group 2"/>
          <p:cNvGrpSpPr>
            <a:grpSpLocks/>
          </p:cNvGrpSpPr>
          <p:nvPr/>
        </p:nvGrpSpPr>
        <p:grpSpPr bwMode="auto">
          <a:xfrm>
            <a:off x="228600" y="3200400"/>
            <a:ext cx="1096963" cy="690563"/>
            <a:chOff x="4084575" y="76201"/>
            <a:chExt cx="1097025" cy="690264"/>
          </a:xfrm>
        </p:grpSpPr>
        <p:sp>
          <p:nvSpPr>
            <p:cNvPr id="86024" name="TextBox 8"/>
            <p:cNvSpPr txBox="1">
              <a:spLocks noChangeArrowheads="1"/>
            </p:cNvSpPr>
            <p:nvPr/>
          </p:nvSpPr>
          <p:spPr bwMode="auto">
            <a:xfrm>
              <a:off x="4084575" y="304800"/>
              <a:ext cx="10970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D340E8"/>
                  </a:solidFill>
                  <a:latin typeface="Calibri" charset="0"/>
                  <a:cs typeface="Calibri" charset="0"/>
                </a:rPr>
                <a:t>ZENITH</a:t>
              </a:r>
            </a:p>
          </p:txBody>
        </p:sp>
        <p:sp>
          <p:nvSpPr>
            <p:cNvPr id="86025" name="Right Arrow 9"/>
            <p:cNvSpPr>
              <a:spLocks noChangeArrowheads="1"/>
            </p:cNvSpPr>
            <p:nvPr/>
          </p:nvSpPr>
          <p:spPr bwMode="auto">
            <a:xfrm rot="-5400000">
              <a:off x="4457700" y="114301"/>
              <a:ext cx="345056" cy="268855"/>
            </a:xfrm>
            <a:prstGeom prst="rightArrow">
              <a:avLst>
                <a:gd name="adj1" fmla="val 42944"/>
                <a:gd name="adj2" fmla="val 74676"/>
              </a:avLst>
            </a:prstGeom>
            <a:solidFill>
              <a:srgbClr val="D340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6020" name="TextBox 5"/>
          <p:cNvSpPr txBox="1">
            <a:spLocks noChangeArrowheads="1"/>
          </p:cNvSpPr>
          <p:nvPr/>
        </p:nvSpPr>
        <p:spPr bwMode="auto">
          <a:xfrm>
            <a:off x="6477000" y="2339975"/>
            <a:ext cx="22875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PREDICTION</a:t>
            </a:r>
          </a:p>
          <a:p>
            <a:pPr algn="ctr"/>
            <a:r>
              <a:rPr lang="en-US">
                <a:solidFill>
                  <a:schemeClr val="bg1"/>
                </a:solidFill>
                <a:latin typeface="Calibri" charset="0"/>
                <a:cs typeface="Calibri" charset="0"/>
              </a:rPr>
              <a:t>FOR CONTACT III</a:t>
            </a:r>
          </a:p>
          <a:p>
            <a:pPr algn="ctr"/>
            <a:r>
              <a:rPr lang="en-US">
                <a:solidFill>
                  <a:schemeClr val="bg1"/>
                </a:solidFill>
                <a:latin typeface="Calibri" charset="0"/>
                <a:cs typeface="Calibri" charset="0"/>
              </a:rPr>
              <a:t>BAILY’s BEADS</a:t>
            </a:r>
          </a:p>
          <a:p>
            <a:pPr algn="ctr"/>
            <a:r>
              <a:rPr lang="en-US">
                <a:solidFill>
                  <a:schemeClr val="bg1"/>
                </a:solidFill>
                <a:latin typeface="Calibri" charset="0"/>
                <a:cs typeface="Calibri" charset="0"/>
              </a:rPr>
              <a:t>and</a:t>
            </a:r>
          </a:p>
          <a:p>
            <a:pPr algn="ctr"/>
            <a:r>
              <a:rPr lang="en-US">
                <a:solidFill>
                  <a:schemeClr val="bg1"/>
                </a:solidFill>
                <a:latin typeface="Calibri" charset="0"/>
                <a:cs typeface="Calibri" charset="0"/>
              </a:rPr>
              <a:t>DIAMOND RING</a:t>
            </a:r>
          </a:p>
          <a:p>
            <a:pPr algn="ctr"/>
            <a:r>
              <a:rPr lang="en-US">
                <a:solidFill>
                  <a:schemeClr val="bg1"/>
                </a:solidFill>
                <a:latin typeface="Calibri" charset="0"/>
                <a:cs typeface="Calibri" charset="0"/>
              </a:rPr>
              <a:t>At 09: 45:20 UTC</a:t>
            </a:r>
          </a:p>
        </p:txBody>
      </p:sp>
      <p:sp>
        <p:nvSpPr>
          <p:cNvPr id="86021" name="TextBox 12"/>
          <p:cNvSpPr txBox="1">
            <a:spLocks noChangeArrowheads="1"/>
          </p:cNvSpPr>
          <p:nvPr/>
        </p:nvSpPr>
        <p:spPr bwMode="auto">
          <a:xfrm>
            <a:off x="3886200" y="3352800"/>
            <a:ext cx="504825"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a:solidFill>
                  <a:srgbClr val="5FD633"/>
                </a:solidFill>
                <a:latin typeface="Calibri" charset="0"/>
                <a:cs typeface="Calibri" charset="0"/>
              </a:rPr>
              <a:t>C3</a:t>
            </a:r>
          </a:p>
        </p:txBody>
      </p:sp>
      <p:sp>
        <p:nvSpPr>
          <p:cNvPr id="86022" name="Rectangle 15"/>
          <p:cNvSpPr>
            <a:spLocks noChangeArrowheads="1"/>
          </p:cNvSpPr>
          <p:nvPr/>
        </p:nvSpPr>
        <p:spPr bwMode="auto">
          <a:xfrm>
            <a:off x="3276600" y="2819400"/>
            <a:ext cx="381000" cy="1600200"/>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6023" name="Right Arrow 10"/>
          <p:cNvSpPr>
            <a:spLocks noChangeArrowheads="1"/>
          </p:cNvSpPr>
          <p:nvPr/>
        </p:nvSpPr>
        <p:spPr bwMode="auto">
          <a:xfrm>
            <a:off x="4324032" y="3467100"/>
            <a:ext cx="344488" cy="268288"/>
          </a:xfrm>
          <a:prstGeom prst="rightArrow">
            <a:avLst>
              <a:gd name="adj1" fmla="val 42944"/>
              <a:gd name="adj2" fmla="val 74711"/>
            </a:avLst>
          </a:prstGeom>
          <a:solidFill>
            <a:srgbClr val="5FD6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srgbClr val="5FD633"/>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7042" name="Picture 3" descr="WP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63638"/>
            <a:ext cx="91440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a:xfrm>
            <a:off x="0" y="0"/>
            <a:ext cx="5943600" cy="1143000"/>
          </a:xfrm>
        </p:spPr>
        <p:txBody>
          <a:bodyPr/>
          <a:lstStyle/>
          <a:p>
            <a:pPr eaLnBrk="1" hangingPunct="1">
              <a:defRPr/>
            </a:pPr>
            <a:r>
              <a:rPr lang="en-US" sz="2800" dirty="0" smtClean="0">
                <a:solidFill>
                  <a:srgbClr val="FF8000"/>
                </a:solidFill>
                <a:cs typeface="+mj-cs"/>
              </a:rPr>
              <a:t>Totality Run: EXIT @ 09:49:30 UT</a:t>
            </a:r>
            <a:br>
              <a:rPr lang="en-US" sz="2800" dirty="0" smtClean="0">
                <a:solidFill>
                  <a:srgbClr val="FF8000"/>
                </a:solidFill>
                <a:cs typeface="+mj-cs"/>
              </a:rPr>
            </a:br>
            <a:r>
              <a:rPr lang="en-US" sz="2800" dirty="0" smtClean="0">
                <a:solidFill>
                  <a:srgbClr val="FFFF00"/>
                </a:solidFill>
                <a:cs typeface="+mj-cs"/>
              </a:rPr>
              <a:t>Lat = 63.89030</a:t>
            </a:r>
            <a:r>
              <a:rPr lang="en-US" sz="2800" dirty="0" smtClean="0">
                <a:solidFill>
                  <a:srgbClr val="FFFF00"/>
                </a:solidFill>
                <a:latin typeface="Arial"/>
                <a:cs typeface="+mj-cs"/>
              </a:rPr>
              <a:t>°</a:t>
            </a:r>
            <a:r>
              <a:rPr lang="en-US" altLang="ja-JP" sz="2800" dirty="0" smtClean="0">
                <a:solidFill>
                  <a:srgbClr val="FFFF00"/>
                </a:solidFill>
                <a:cs typeface="+mj-cs"/>
              </a:rPr>
              <a:t>N</a:t>
            </a:r>
            <a:r>
              <a:rPr lang="en-US" sz="2800" dirty="0" smtClean="0">
                <a:solidFill>
                  <a:srgbClr val="FFFF00"/>
                </a:solidFill>
                <a:cs typeface="+mj-cs"/>
              </a:rPr>
              <a:t>, Lon = 6.32528</a:t>
            </a:r>
            <a:r>
              <a:rPr lang="en-US" sz="2800" dirty="0" smtClean="0">
                <a:solidFill>
                  <a:srgbClr val="FFFF00"/>
                </a:solidFill>
                <a:latin typeface="Arial"/>
                <a:cs typeface="+mj-cs"/>
              </a:rPr>
              <a:t>°</a:t>
            </a:r>
            <a:r>
              <a:rPr lang="en-US" sz="2800" dirty="0" smtClean="0">
                <a:solidFill>
                  <a:srgbClr val="FFFF00"/>
                </a:solidFill>
                <a:cs typeface="+mj-cs"/>
              </a:rPr>
              <a:t>W</a:t>
            </a:r>
            <a:endParaRPr lang="en-US" sz="2800" dirty="0" smtClean="0">
              <a:cs typeface="+mj-cs"/>
            </a:endParaRPr>
          </a:p>
        </p:txBody>
      </p:sp>
      <p:sp>
        <p:nvSpPr>
          <p:cNvPr id="6" name="Rectangle 2"/>
          <p:cNvSpPr txBox="1">
            <a:spLocks noChangeArrowheads="1"/>
          </p:cNvSpPr>
          <p:nvPr/>
        </p:nvSpPr>
        <p:spPr bwMode="auto">
          <a:xfrm>
            <a:off x="7086600" y="0"/>
            <a:ext cx="2057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a:lstStyle>
          <a:p>
            <a:pPr algn="l">
              <a:defRPr/>
            </a:pPr>
            <a:r>
              <a:rPr lang="en-US" sz="2800" dirty="0" smtClean="0">
                <a:solidFill>
                  <a:srgbClr val="27FFFB"/>
                </a:solidFill>
              </a:rPr>
              <a:t>Alt. = 19.3°</a:t>
            </a:r>
          </a:p>
          <a:p>
            <a:pPr algn="l">
              <a:defRPr/>
            </a:pPr>
            <a:r>
              <a:rPr lang="en-US" sz="2800" dirty="0" smtClean="0">
                <a:solidFill>
                  <a:srgbClr val="27FFFB"/>
                </a:solidFill>
              </a:rPr>
              <a:t>Az. = 136.2°</a:t>
            </a:r>
          </a:p>
        </p:txBody>
      </p:sp>
      <p:grpSp>
        <p:nvGrpSpPr>
          <p:cNvPr id="87045" name="Group 6"/>
          <p:cNvGrpSpPr>
            <a:grpSpLocks/>
          </p:cNvGrpSpPr>
          <p:nvPr/>
        </p:nvGrpSpPr>
        <p:grpSpPr bwMode="auto">
          <a:xfrm>
            <a:off x="2147888" y="2362200"/>
            <a:ext cx="3338512" cy="3338513"/>
            <a:chOff x="1847901" y="2604597"/>
            <a:chExt cx="3338594" cy="3338594"/>
          </a:xfrm>
        </p:grpSpPr>
        <p:sp>
          <p:nvSpPr>
            <p:cNvPr id="8" name="Block Arc 7"/>
            <p:cNvSpPr/>
            <p:nvPr/>
          </p:nvSpPr>
          <p:spPr bwMode="auto">
            <a:xfrm rot="7836705">
              <a:off x="1847900" y="2604598"/>
              <a:ext cx="3338594" cy="3338594"/>
            </a:xfrm>
            <a:prstGeom prst="blockArc">
              <a:avLst>
                <a:gd name="adj1" fmla="val 10800000"/>
                <a:gd name="adj2" fmla="val 21497192"/>
                <a:gd name="adj3" fmla="val 319"/>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9" name="TextBox 8"/>
            <p:cNvSpPr txBox="1"/>
            <p:nvPr/>
          </p:nvSpPr>
          <p:spPr>
            <a:xfrm rot="18590087">
              <a:off x="4330018" y="5126402"/>
              <a:ext cx="865208" cy="460386"/>
            </a:xfrm>
            <a:prstGeom prst="rect">
              <a:avLst/>
            </a:prstGeom>
            <a:noFill/>
          </p:spPr>
          <p:txBody>
            <a:bodyPr>
              <a:spAutoFit/>
            </a:bodyPr>
            <a:lstStyle/>
            <a:p>
              <a:pPr algn="ctr">
                <a:defRPr/>
              </a:pPr>
              <a:r>
                <a:rPr lang="en-US" sz="1200">
                  <a:solidFill>
                    <a:schemeClr val="bg1">
                      <a:lumMod val="50000"/>
                    </a:schemeClr>
                  </a:solidFill>
                  <a:latin typeface="Arial"/>
                  <a:cs typeface="Arial"/>
                </a:rPr>
                <a:t>horizon </a:t>
              </a:r>
            </a:p>
            <a:p>
              <a:pPr algn="ctr">
                <a:defRPr/>
              </a:pPr>
              <a:r>
                <a:rPr lang="en-US" sz="1200">
                  <a:solidFill>
                    <a:schemeClr val="bg1">
                      <a:lumMod val="50000"/>
                    </a:schemeClr>
                  </a:solidFill>
                  <a:latin typeface="Arial"/>
                  <a:cs typeface="Arial"/>
                </a:rPr>
                <a:t>distance</a:t>
              </a:r>
              <a:r>
                <a:rPr lang="en-US" sz="1200">
                  <a:solidFill>
                    <a:srgbClr val="CFCFCF"/>
                  </a:solidFill>
                  <a:latin typeface="Arial"/>
                  <a:cs typeface="Arial"/>
                </a:rPr>
                <a:t>e</a:t>
              </a:r>
            </a:p>
          </p:txBody>
        </p:sp>
      </p:gr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8066" name="Picture 8" descr="pm_Gruppenfoto_Andreas Spaet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TextBox 11"/>
          <p:cNvSpPr txBox="1">
            <a:spLocks noChangeArrowheads="1"/>
          </p:cNvSpPr>
          <p:nvPr/>
        </p:nvSpPr>
        <p:spPr bwMode="auto">
          <a:xfrm>
            <a:off x="0" y="0"/>
            <a:ext cx="9144000" cy="8302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a:solidFill>
                  <a:schemeClr val="bg1"/>
                </a:solidFill>
                <a:latin typeface="Calibri" charset="0"/>
                <a:cs typeface="Calibri" charset="0"/>
              </a:rPr>
              <a:t>EFLIGHT 2008 ALUMNI – Back on the ground (thinking of 2015!) </a:t>
            </a:r>
          </a:p>
          <a:p>
            <a:pPr algn="ctr"/>
            <a:r>
              <a:rPr lang="en-US">
                <a:solidFill>
                  <a:schemeClr val="bg1"/>
                </a:solidFill>
                <a:latin typeface="Calibri" charset="0"/>
                <a:cs typeface="Calibri" charset="0"/>
              </a:rPr>
              <a:t>The previous Air Events/Air Berlin (LTU)/Travel Quest Eclipse Flight</a:t>
            </a: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228600" y="381000"/>
            <a:ext cx="8610600" cy="1143000"/>
          </a:xfrm>
        </p:spPr>
        <p:txBody>
          <a:bodyPr/>
          <a:lstStyle/>
          <a:p>
            <a:pPr eaLnBrk="1" hangingPunct="1">
              <a:defRPr/>
            </a:pPr>
            <a:r>
              <a:rPr lang="en-US" smtClean="0">
                <a:cs typeface="+mj-cs"/>
              </a:rPr>
              <a:t/>
            </a:r>
            <a:br>
              <a:rPr lang="en-US" smtClean="0">
                <a:cs typeface="+mj-cs"/>
              </a:rPr>
            </a:br>
            <a:r>
              <a:rPr lang="en-US" smtClean="0">
                <a:solidFill>
                  <a:srgbClr val="FF8000"/>
                </a:solidFill>
                <a:cs typeface="+mj-cs"/>
              </a:rPr>
              <a:t>Post-Flight Eclipse Information</a:t>
            </a:r>
            <a:br>
              <a:rPr lang="en-US" smtClean="0">
                <a:solidFill>
                  <a:srgbClr val="FF8000"/>
                </a:solidFill>
                <a:cs typeface="+mj-cs"/>
              </a:rPr>
            </a:br>
            <a:r>
              <a:rPr lang="en-US" smtClean="0">
                <a:solidFill>
                  <a:srgbClr val="FF8000"/>
                </a:solidFill>
                <a:cs typeface="+mj-cs"/>
              </a:rPr>
              <a:t/>
            </a:r>
            <a:br>
              <a:rPr lang="en-US" smtClean="0">
                <a:solidFill>
                  <a:srgbClr val="FF8000"/>
                </a:solidFill>
                <a:cs typeface="+mj-cs"/>
              </a:rPr>
            </a:br>
            <a:r>
              <a:rPr lang="en-US" smtClean="0">
                <a:solidFill>
                  <a:srgbClr val="FF8000"/>
                </a:solidFill>
                <a:cs typeface="+mj-cs"/>
              </a:rPr>
              <a:t>http://nicmosis.as.arizona.edu:8000</a:t>
            </a:r>
            <a:endParaRPr lang="en-US" smtClean="0">
              <a:cs typeface="+mj-cs"/>
            </a:endParaRPr>
          </a:p>
        </p:txBody>
      </p:sp>
      <p:sp>
        <p:nvSpPr>
          <p:cNvPr id="105475" name="Text Box 3"/>
          <p:cNvSpPr txBox="1">
            <a:spLocks noChangeArrowheads="1"/>
          </p:cNvSpPr>
          <p:nvPr/>
        </p:nvSpPr>
        <p:spPr bwMode="auto">
          <a:xfrm>
            <a:off x="152400" y="2819400"/>
            <a:ext cx="8991600" cy="397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3600">
                <a:solidFill>
                  <a:srgbClr val="FFFF00"/>
                </a:solidFill>
                <a:cs typeface="+mn-cs"/>
              </a:rPr>
              <a:t>Dr. Glenn Schneider, Ph. D.</a:t>
            </a:r>
          </a:p>
          <a:p>
            <a:pPr>
              <a:defRPr/>
            </a:pPr>
            <a:r>
              <a:rPr lang="en-US" sz="3600">
                <a:solidFill>
                  <a:srgbClr val="FFFF00"/>
                </a:solidFill>
                <a:cs typeface="+mn-cs"/>
              </a:rPr>
              <a:t>Astronomer &amp; EXCEDE Project P. I.</a:t>
            </a:r>
          </a:p>
          <a:p>
            <a:pPr>
              <a:defRPr/>
            </a:pPr>
            <a:r>
              <a:rPr lang="en-US" sz="3600">
                <a:solidFill>
                  <a:srgbClr val="FFFF00"/>
                </a:solidFill>
                <a:cs typeface="+mn-cs"/>
              </a:rPr>
              <a:t>933 North Cherry Avenue</a:t>
            </a:r>
          </a:p>
          <a:p>
            <a:pPr>
              <a:defRPr/>
            </a:pPr>
            <a:r>
              <a:rPr lang="en-US" sz="3600">
                <a:solidFill>
                  <a:srgbClr val="FFFF00"/>
                </a:solidFill>
                <a:cs typeface="+mn-cs"/>
              </a:rPr>
              <a:t>Steward Observatory &amp; the Dept. of Astronomy</a:t>
            </a:r>
          </a:p>
          <a:p>
            <a:pPr>
              <a:defRPr/>
            </a:pPr>
            <a:r>
              <a:rPr lang="en-US" sz="3600">
                <a:solidFill>
                  <a:srgbClr val="FFFF00"/>
                </a:solidFill>
                <a:cs typeface="+mn-cs"/>
              </a:rPr>
              <a:t>The University of Arizona</a:t>
            </a:r>
          </a:p>
          <a:p>
            <a:pPr>
              <a:defRPr/>
            </a:pPr>
            <a:r>
              <a:rPr lang="en-US" sz="3600">
                <a:solidFill>
                  <a:srgbClr val="FFFF00"/>
                </a:solidFill>
                <a:cs typeface="+mn-cs"/>
              </a:rPr>
              <a:t>Tucson, Arizona 85721 USA</a:t>
            </a:r>
            <a:endParaRPr lang="en-US">
              <a:solidFill>
                <a:srgbClr val="FFFF00"/>
              </a:solidFill>
              <a:cs typeface="+mn-cs"/>
            </a:endParaRPr>
          </a:p>
          <a:p>
            <a:pPr>
              <a:defRPr/>
            </a:pPr>
            <a:r>
              <a:rPr lang="en-US" sz="3600">
                <a:solidFill>
                  <a:srgbClr val="FFFF00"/>
                </a:solidFill>
                <a:cs typeface="+mn-cs"/>
              </a:rPr>
              <a:t>email: gschneider@as.arizona.edu</a:t>
            </a:r>
            <a:endParaRPr lang="en-US" sz="3200">
              <a:cs typeface="+mn-cs"/>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27478</TotalTime>
  <Words>1548</Words>
  <Application>Microsoft Macintosh PowerPoint</Application>
  <PresentationFormat>On-screen Show (4:3)</PresentationFormat>
  <Paragraphs>332</Paragraphs>
  <Slides>64</Slides>
  <Notes>9</Notes>
  <HiddenSlides>0</HiddenSlides>
  <MMClips>8</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Blank Presentation</vt:lpstr>
      <vt:lpstr>PowerPoint Presentation</vt:lpstr>
      <vt:lpstr>Mechanics: A Total Solar Eclipse…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Total Solar Eclipse (TSE)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Totality Run: ENTRY @ 09:34:30 UT Lat = 62.63613°N, Lon = 9.36473°W</vt:lpstr>
      <vt:lpstr>PowerPoint Presentation</vt:lpstr>
      <vt:lpstr>PowerPoint Presentation</vt:lpstr>
      <vt:lpstr>PowerPoint Presentation</vt:lpstr>
      <vt:lpstr>PowerPoint Presentation</vt:lpstr>
      <vt:lpstr>Totality Run: C2 @ 09:41:36 UT Lat = 63.23787°N, Lon = 7.95892°W</vt:lpstr>
      <vt:lpstr>PowerPoint Presentation</vt:lpstr>
      <vt:lpstr>PowerPoint Presentation</vt:lpstr>
      <vt:lpstr>PowerPoint Presentation</vt:lpstr>
      <vt:lpstr>Baily’s Beads</vt:lpstr>
      <vt:lpstr>Diamond Ring</vt:lpstr>
      <vt:lpstr>PowerPoint Presentation</vt:lpstr>
      <vt:lpstr>Second Contact</vt:lpstr>
      <vt:lpstr>Chromosphere</vt:lpstr>
      <vt:lpstr>Chromosphere</vt:lpstr>
      <vt:lpstr>The Moons Shadow Approaches</vt:lpstr>
      <vt:lpstr>Prominences &amp; Inner Corona</vt:lpstr>
      <vt:lpstr>Prominences</vt:lpstr>
      <vt:lpstr>Corona</vt:lpstr>
      <vt:lpstr>Corona</vt:lpstr>
      <vt:lpstr>Corona</vt:lpstr>
      <vt:lpstr>Corona</vt:lpstr>
      <vt:lpstr>Corona</vt:lpstr>
      <vt:lpstr>Corona</vt:lpstr>
      <vt:lpstr>Corona</vt:lpstr>
      <vt:lpstr>Totality Run: Mid-Ecl @ 09:43:30 UT Lat = 63.39648°N, Lon = 7.57282°W</vt:lpstr>
      <vt:lpstr>PowerPoint Presentation</vt:lpstr>
      <vt:lpstr>PowerPoint Presentation</vt:lpstr>
      <vt:lpstr>Coronal Streamers, Brushes, Holes</vt:lpstr>
      <vt:lpstr>In The Sky Also Watch For:  Stars &amp; Planets  Noctilucent Clouds  Aurorae (?)   </vt:lpstr>
      <vt:lpstr>PowerPoint Presentation</vt:lpstr>
      <vt:lpstr>PowerPoint Presentation</vt:lpstr>
      <vt:lpstr>Totality Run: C3 @ 09:45:20 UT Lat = 63.54852°N, Lon = 7.19622°W</vt:lpstr>
      <vt:lpstr>PowerPoint Presentation</vt:lpstr>
      <vt:lpstr>PowerPoint Presentation</vt:lpstr>
      <vt:lpstr>Totality Run: EXIT @ 09:49:30 UT Lat = 63.89030°N, Lon = 6.32528°W</vt:lpstr>
      <vt:lpstr>PowerPoint Presentation</vt:lpstr>
      <vt:lpstr> Post-Flight Eclipse Information  http://nicmosis.as.arizona.edu:8000</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QF 2901 - 23 Nov 2003 UT</dc:title>
  <dc:creator>Trial User</dc:creator>
  <cp:lastModifiedBy>Glenn Schneider</cp:lastModifiedBy>
  <cp:revision>146</cp:revision>
  <dcterms:created xsi:type="dcterms:W3CDTF">2003-11-16T01:32:04Z</dcterms:created>
  <dcterms:modified xsi:type="dcterms:W3CDTF">2015-02-23T03:16:32Z</dcterms:modified>
</cp:coreProperties>
</file>